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9" r:id="rId2"/>
    <p:sldId id="256" r:id="rId3"/>
    <p:sldId id="282" r:id="rId4"/>
    <p:sldId id="257" r:id="rId5"/>
    <p:sldId id="280" r:id="rId6"/>
    <p:sldId id="281" r:id="rId7"/>
    <p:sldId id="258" r:id="rId8"/>
    <p:sldId id="279" r:id="rId9"/>
    <p:sldId id="259" r:id="rId10"/>
    <p:sldId id="260" r:id="rId11"/>
    <p:sldId id="264" r:id="rId12"/>
    <p:sldId id="261" r:id="rId13"/>
    <p:sldId id="262" r:id="rId14"/>
    <p:sldId id="263" r:id="rId15"/>
    <p:sldId id="265" r:id="rId16"/>
    <p:sldId id="266" r:id="rId17"/>
    <p:sldId id="273" r:id="rId18"/>
    <p:sldId id="286" r:id="rId19"/>
    <p:sldId id="285" r:id="rId20"/>
    <p:sldId id="271" r:id="rId21"/>
    <p:sldId id="287" r:id="rId22"/>
    <p:sldId id="284" r:id="rId23"/>
    <p:sldId id="288" r:id="rId24"/>
    <p:sldId id="289" r:id="rId25"/>
    <p:sldId id="290" r:id="rId26"/>
    <p:sldId id="272" r:id="rId27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0E0"/>
    <a:srgbClr val="2A4D63"/>
    <a:srgbClr val="8899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82" d="100"/>
          <a:sy n="82" d="100"/>
        </p:scale>
        <p:origin x="893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687B7D-340C-440F-8890-298A79F8B5D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51DACBF-0F8F-4F66-8A15-7936655795F9}">
      <dgm:prSet phldrT="[besedilo]"/>
      <dgm:spPr/>
      <dgm:t>
        <a:bodyPr/>
        <a:lstStyle/>
        <a:p>
          <a:r>
            <a:rPr lang="en-GB" noProof="0" dirty="0">
              <a:solidFill>
                <a:srgbClr val="FF0000"/>
              </a:solidFill>
            </a:rPr>
            <a:t>Surprise </a:t>
          </a:r>
        </a:p>
      </dgm:t>
    </dgm:pt>
    <dgm:pt modelId="{12F5246F-95B7-4308-AE28-5CD2DC7953E7}" type="parTrans" cxnId="{C49D79E2-C161-4A17-9A0F-7D3E54AD8350}">
      <dgm:prSet/>
      <dgm:spPr/>
      <dgm:t>
        <a:bodyPr/>
        <a:lstStyle/>
        <a:p>
          <a:endParaRPr lang="sl-SI"/>
        </a:p>
      </dgm:t>
    </dgm:pt>
    <dgm:pt modelId="{CF79C199-BA52-489A-A8F9-BFDE871CE269}" type="sibTrans" cxnId="{C49D79E2-C161-4A17-9A0F-7D3E54AD8350}">
      <dgm:prSet/>
      <dgm:spPr/>
      <dgm:t>
        <a:bodyPr/>
        <a:lstStyle/>
        <a:p>
          <a:endParaRPr lang="sl-SI"/>
        </a:p>
      </dgm:t>
    </dgm:pt>
    <dgm:pt modelId="{C35A0F58-C445-4181-9E38-69FBEB022204}">
      <dgm:prSet phldrT="[besedilo]"/>
      <dgm:spPr/>
      <dgm:t>
        <a:bodyPr/>
        <a:lstStyle/>
        <a:p>
          <a:r>
            <a:rPr lang="en-GB" noProof="0" dirty="0">
              <a:solidFill>
                <a:srgbClr val="FF0000"/>
              </a:solidFill>
            </a:rPr>
            <a:t>Anger</a:t>
          </a:r>
        </a:p>
      </dgm:t>
    </dgm:pt>
    <dgm:pt modelId="{4381A106-1D8E-4A85-A833-9B9520C3D409}" type="parTrans" cxnId="{540F0AE5-FB39-455D-98B5-A397CC4C92FD}">
      <dgm:prSet/>
      <dgm:spPr/>
      <dgm:t>
        <a:bodyPr/>
        <a:lstStyle/>
        <a:p>
          <a:endParaRPr lang="sl-SI"/>
        </a:p>
      </dgm:t>
    </dgm:pt>
    <dgm:pt modelId="{E68E8E7D-C986-4338-A16B-CE66CE984A49}" type="sibTrans" cxnId="{540F0AE5-FB39-455D-98B5-A397CC4C92FD}">
      <dgm:prSet/>
      <dgm:spPr/>
      <dgm:t>
        <a:bodyPr/>
        <a:lstStyle/>
        <a:p>
          <a:endParaRPr lang="sl-SI"/>
        </a:p>
      </dgm:t>
    </dgm:pt>
    <dgm:pt modelId="{9BC039E9-4E66-4BCE-8828-F5E2DB2F6175}">
      <dgm:prSet phldrT="[besedilo]"/>
      <dgm:spPr/>
      <dgm:t>
        <a:bodyPr/>
        <a:lstStyle/>
        <a:p>
          <a:r>
            <a:rPr lang="en-GB" noProof="0" dirty="0">
              <a:solidFill>
                <a:srgbClr val="FF0000"/>
              </a:solidFill>
            </a:rPr>
            <a:t>Conclusion</a:t>
          </a:r>
          <a:r>
            <a:rPr lang="sl-SI" noProof="0" dirty="0">
              <a:solidFill>
                <a:srgbClr val="FF0000"/>
              </a:solidFill>
            </a:rPr>
            <a:t>/</a:t>
          </a:r>
        </a:p>
        <a:p>
          <a:r>
            <a:rPr lang="en-GB" noProof="0" dirty="0">
              <a:solidFill>
                <a:srgbClr val="FF0000"/>
              </a:solidFill>
            </a:rPr>
            <a:t>Speculation</a:t>
          </a:r>
        </a:p>
      </dgm:t>
    </dgm:pt>
    <dgm:pt modelId="{BA0A8A0B-9F93-4B61-ADC2-4980A04236FA}" type="parTrans" cxnId="{F11B3E4B-031F-4781-83F0-0BCA71411BD4}">
      <dgm:prSet/>
      <dgm:spPr/>
      <dgm:t>
        <a:bodyPr/>
        <a:lstStyle/>
        <a:p>
          <a:endParaRPr lang="sl-SI"/>
        </a:p>
      </dgm:t>
    </dgm:pt>
    <dgm:pt modelId="{F6FEB816-B4B1-4144-A261-93CE9AE4D8C7}" type="sibTrans" cxnId="{F11B3E4B-031F-4781-83F0-0BCA71411BD4}">
      <dgm:prSet/>
      <dgm:spPr/>
      <dgm:t>
        <a:bodyPr/>
        <a:lstStyle/>
        <a:p>
          <a:endParaRPr lang="sl-SI"/>
        </a:p>
      </dgm:t>
    </dgm:pt>
    <dgm:pt modelId="{22F9C53F-89E7-4BF2-BC28-66EB7ABB921F}" type="pres">
      <dgm:prSet presAssocID="{DD687B7D-340C-440F-8890-298A79F8B5DC}" presName="Name0" presStyleCnt="0">
        <dgm:presLayoutVars>
          <dgm:dir/>
          <dgm:resizeHandles val="exact"/>
        </dgm:presLayoutVars>
      </dgm:prSet>
      <dgm:spPr/>
    </dgm:pt>
    <dgm:pt modelId="{9221DC6F-E4DC-4F6C-BD54-A087926FC51B}" type="pres">
      <dgm:prSet presAssocID="{751DACBF-0F8F-4F66-8A15-7936655795F9}" presName="node" presStyleLbl="node1" presStyleIdx="0" presStyleCnt="3">
        <dgm:presLayoutVars>
          <dgm:bulletEnabled val="1"/>
        </dgm:presLayoutVars>
      </dgm:prSet>
      <dgm:spPr/>
    </dgm:pt>
    <dgm:pt modelId="{2B5AC7A8-D12C-4E17-9AB7-03D10B0240D6}" type="pres">
      <dgm:prSet presAssocID="{CF79C199-BA52-489A-A8F9-BFDE871CE269}" presName="sibTrans" presStyleLbl="sibTrans2D1" presStyleIdx="0" presStyleCnt="2"/>
      <dgm:spPr/>
    </dgm:pt>
    <dgm:pt modelId="{874C4227-F8ED-4D2E-B0B7-252EF47F6B7D}" type="pres">
      <dgm:prSet presAssocID="{CF79C199-BA52-489A-A8F9-BFDE871CE269}" presName="connectorText" presStyleLbl="sibTrans2D1" presStyleIdx="0" presStyleCnt="2"/>
      <dgm:spPr/>
    </dgm:pt>
    <dgm:pt modelId="{CBC596EB-4686-49EF-8B9C-6ED50C35696B}" type="pres">
      <dgm:prSet presAssocID="{C35A0F58-C445-4181-9E38-69FBEB022204}" presName="node" presStyleLbl="node1" presStyleIdx="1" presStyleCnt="3">
        <dgm:presLayoutVars>
          <dgm:bulletEnabled val="1"/>
        </dgm:presLayoutVars>
      </dgm:prSet>
      <dgm:spPr/>
    </dgm:pt>
    <dgm:pt modelId="{7E6A41DD-5BC4-4E43-81CE-7BEA74EDFBAD}" type="pres">
      <dgm:prSet presAssocID="{E68E8E7D-C986-4338-A16B-CE66CE984A49}" presName="sibTrans" presStyleLbl="sibTrans2D1" presStyleIdx="1" presStyleCnt="2"/>
      <dgm:spPr/>
    </dgm:pt>
    <dgm:pt modelId="{B2C72C9B-565C-4637-9C3E-AE331F1DCD88}" type="pres">
      <dgm:prSet presAssocID="{E68E8E7D-C986-4338-A16B-CE66CE984A49}" presName="connectorText" presStyleLbl="sibTrans2D1" presStyleIdx="1" presStyleCnt="2"/>
      <dgm:spPr/>
    </dgm:pt>
    <dgm:pt modelId="{D70C5D9E-3D3C-4CEF-B533-E2718C42EE63}" type="pres">
      <dgm:prSet presAssocID="{9BC039E9-4E66-4BCE-8828-F5E2DB2F6175}" presName="node" presStyleLbl="node1" presStyleIdx="2" presStyleCnt="3">
        <dgm:presLayoutVars>
          <dgm:bulletEnabled val="1"/>
        </dgm:presLayoutVars>
      </dgm:prSet>
      <dgm:spPr/>
    </dgm:pt>
  </dgm:ptLst>
  <dgm:cxnLst>
    <dgm:cxn modelId="{EFFF1110-D356-4D0D-AAF1-3017128C5129}" type="presOf" srcId="{E68E8E7D-C986-4338-A16B-CE66CE984A49}" destId="{7E6A41DD-5BC4-4E43-81CE-7BEA74EDFBAD}" srcOrd="0" destOrd="0" presId="urn:microsoft.com/office/officeart/2005/8/layout/process1"/>
    <dgm:cxn modelId="{18E3391B-DC7C-46E3-98A9-7ED0B0C855B2}" type="presOf" srcId="{C35A0F58-C445-4181-9E38-69FBEB022204}" destId="{CBC596EB-4686-49EF-8B9C-6ED50C35696B}" srcOrd="0" destOrd="0" presId="urn:microsoft.com/office/officeart/2005/8/layout/process1"/>
    <dgm:cxn modelId="{1A7E135D-DDD3-4190-A361-F33BECEEEA93}" type="presOf" srcId="{DD687B7D-340C-440F-8890-298A79F8B5DC}" destId="{22F9C53F-89E7-4BF2-BC28-66EB7ABB921F}" srcOrd="0" destOrd="0" presId="urn:microsoft.com/office/officeart/2005/8/layout/process1"/>
    <dgm:cxn modelId="{F11B3E4B-031F-4781-83F0-0BCA71411BD4}" srcId="{DD687B7D-340C-440F-8890-298A79F8B5DC}" destId="{9BC039E9-4E66-4BCE-8828-F5E2DB2F6175}" srcOrd="2" destOrd="0" parTransId="{BA0A8A0B-9F93-4B61-ADC2-4980A04236FA}" sibTransId="{F6FEB816-B4B1-4144-A261-93CE9AE4D8C7}"/>
    <dgm:cxn modelId="{9CBF2F6C-7685-42FC-8AC5-8E3EDE747B11}" type="presOf" srcId="{CF79C199-BA52-489A-A8F9-BFDE871CE269}" destId="{874C4227-F8ED-4D2E-B0B7-252EF47F6B7D}" srcOrd="1" destOrd="0" presId="urn:microsoft.com/office/officeart/2005/8/layout/process1"/>
    <dgm:cxn modelId="{5148EA89-3BB8-4DA2-861F-0D07458D2F13}" type="presOf" srcId="{9BC039E9-4E66-4BCE-8828-F5E2DB2F6175}" destId="{D70C5D9E-3D3C-4CEF-B533-E2718C42EE63}" srcOrd="0" destOrd="0" presId="urn:microsoft.com/office/officeart/2005/8/layout/process1"/>
    <dgm:cxn modelId="{DCAB8590-CF73-4EA3-AA52-D61781EAEFBF}" type="presOf" srcId="{E68E8E7D-C986-4338-A16B-CE66CE984A49}" destId="{B2C72C9B-565C-4637-9C3E-AE331F1DCD88}" srcOrd="1" destOrd="0" presId="urn:microsoft.com/office/officeart/2005/8/layout/process1"/>
    <dgm:cxn modelId="{05F877B6-BA82-4347-B434-813C4EDEF098}" type="presOf" srcId="{751DACBF-0F8F-4F66-8A15-7936655795F9}" destId="{9221DC6F-E4DC-4F6C-BD54-A087926FC51B}" srcOrd="0" destOrd="0" presId="urn:microsoft.com/office/officeart/2005/8/layout/process1"/>
    <dgm:cxn modelId="{C49D79E2-C161-4A17-9A0F-7D3E54AD8350}" srcId="{DD687B7D-340C-440F-8890-298A79F8B5DC}" destId="{751DACBF-0F8F-4F66-8A15-7936655795F9}" srcOrd="0" destOrd="0" parTransId="{12F5246F-95B7-4308-AE28-5CD2DC7953E7}" sibTransId="{CF79C199-BA52-489A-A8F9-BFDE871CE269}"/>
    <dgm:cxn modelId="{540F0AE5-FB39-455D-98B5-A397CC4C92FD}" srcId="{DD687B7D-340C-440F-8890-298A79F8B5DC}" destId="{C35A0F58-C445-4181-9E38-69FBEB022204}" srcOrd="1" destOrd="0" parTransId="{4381A106-1D8E-4A85-A833-9B9520C3D409}" sibTransId="{E68E8E7D-C986-4338-A16B-CE66CE984A49}"/>
    <dgm:cxn modelId="{E61D68F1-4E88-4F0F-8E6F-A13660E8BDE6}" type="presOf" srcId="{CF79C199-BA52-489A-A8F9-BFDE871CE269}" destId="{2B5AC7A8-D12C-4E17-9AB7-03D10B0240D6}" srcOrd="0" destOrd="0" presId="urn:microsoft.com/office/officeart/2005/8/layout/process1"/>
    <dgm:cxn modelId="{C7D1723B-31AE-4D12-AFB3-ADDD9A23918C}" type="presParOf" srcId="{22F9C53F-89E7-4BF2-BC28-66EB7ABB921F}" destId="{9221DC6F-E4DC-4F6C-BD54-A087926FC51B}" srcOrd="0" destOrd="0" presId="urn:microsoft.com/office/officeart/2005/8/layout/process1"/>
    <dgm:cxn modelId="{9ABA9F66-5750-463B-A545-DCD96033F118}" type="presParOf" srcId="{22F9C53F-89E7-4BF2-BC28-66EB7ABB921F}" destId="{2B5AC7A8-D12C-4E17-9AB7-03D10B0240D6}" srcOrd="1" destOrd="0" presId="urn:microsoft.com/office/officeart/2005/8/layout/process1"/>
    <dgm:cxn modelId="{6BEA913D-74F2-4664-ACFD-E347B97BE60F}" type="presParOf" srcId="{2B5AC7A8-D12C-4E17-9AB7-03D10B0240D6}" destId="{874C4227-F8ED-4D2E-B0B7-252EF47F6B7D}" srcOrd="0" destOrd="0" presId="urn:microsoft.com/office/officeart/2005/8/layout/process1"/>
    <dgm:cxn modelId="{E389D2D7-8A82-45E0-88AF-79B3E47C674B}" type="presParOf" srcId="{22F9C53F-89E7-4BF2-BC28-66EB7ABB921F}" destId="{CBC596EB-4686-49EF-8B9C-6ED50C35696B}" srcOrd="2" destOrd="0" presId="urn:microsoft.com/office/officeart/2005/8/layout/process1"/>
    <dgm:cxn modelId="{96DAAD30-6DED-4495-A1CC-4624C87B686D}" type="presParOf" srcId="{22F9C53F-89E7-4BF2-BC28-66EB7ABB921F}" destId="{7E6A41DD-5BC4-4E43-81CE-7BEA74EDFBAD}" srcOrd="3" destOrd="0" presId="urn:microsoft.com/office/officeart/2005/8/layout/process1"/>
    <dgm:cxn modelId="{BC918498-CABC-4760-910C-E3513AA571EB}" type="presParOf" srcId="{7E6A41DD-5BC4-4E43-81CE-7BEA74EDFBAD}" destId="{B2C72C9B-565C-4637-9C3E-AE331F1DCD88}" srcOrd="0" destOrd="0" presId="urn:microsoft.com/office/officeart/2005/8/layout/process1"/>
    <dgm:cxn modelId="{022AD08A-4A06-4871-AE01-F3C4F96625FB}" type="presParOf" srcId="{22F9C53F-89E7-4BF2-BC28-66EB7ABB921F}" destId="{D70C5D9E-3D3C-4CEF-B533-E2718C42EE6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1DC6F-E4DC-4F6C-BD54-A087926FC51B}">
      <dsp:nvSpPr>
        <dsp:cNvPr id="0" name=""/>
        <dsp:cNvSpPr/>
      </dsp:nvSpPr>
      <dsp:spPr>
        <a:xfrm>
          <a:off x="5357" y="1551582"/>
          <a:ext cx="1601390" cy="9608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noProof="0" dirty="0">
              <a:solidFill>
                <a:srgbClr val="FF0000"/>
              </a:solidFill>
            </a:rPr>
            <a:t>Surprise </a:t>
          </a:r>
        </a:p>
      </dsp:txBody>
      <dsp:txXfrm>
        <a:off x="33499" y="1579724"/>
        <a:ext cx="1545106" cy="904550"/>
      </dsp:txXfrm>
    </dsp:sp>
    <dsp:sp modelId="{2B5AC7A8-D12C-4E17-9AB7-03D10B0240D6}">
      <dsp:nvSpPr>
        <dsp:cNvPr id="0" name=""/>
        <dsp:cNvSpPr/>
      </dsp:nvSpPr>
      <dsp:spPr>
        <a:xfrm>
          <a:off x="1766887" y="1833427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600" kern="1200"/>
        </a:p>
      </dsp:txBody>
      <dsp:txXfrm>
        <a:off x="1766887" y="1912856"/>
        <a:ext cx="237646" cy="238286"/>
      </dsp:txXfrm>
    </dsp:sp>
    <dsp:sp modelId="{CBC596EB-4686-49EF-8B9C-6ED50C35696B}">
      <dsp:nvSpPr>
        <dsp:cNvPr id="0" name=""/>
        <dsp:cNvSpPr/>
      </dsp:nvSpPr>
      <dsp:spPr>
        <a:xfrm>
          <a:off x="2247304" y="1551582"/>
          <a:ext cx="1601390" cy="9608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noProof="0" dirty="0">
              <a:solidFill>
                <a:srgbClr val="FF0000"/>
              </a:solidFill>
            </a:rPr>
            <a:t>Anger</a:t>
          </a:r>
        </a:p>
      </dsp:txBody>
      <dsp:txXfrm>
        <a:off x="2275446" y="1579724"/>
        <a:ext cx="1545106" cy="904550"/>
      </dsp:txXfrm>
    </dsp:sp>
    <dsp:sp modelId="{7E6A41DD-5BC4-4E43-81CE-7BEA74EDFBAD}">
      <dsp:nvSpPr>
        <dsp:cNvPr id="0" name=""/>
        <dsp:cNvSpPr/>
      </dsp:nvSpPr>
      <dsp:spPr>
        <a:xfrm>
          <a:off x="4008834" y="1833427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600" kern="1200"/>
        </a:p>
      </dsp:txBody>
      <dsp:txXfrm>
        <a:off x="4008834" y="1912856"/>
        <a:ext cx="237646" cy="238286"/>
      </dsp:txXfrm>
    </dsp:sp>
    <dsp:sp modelId="{D70C5D9E-3D3C-4CEF-B533-E2718C42EE63}">
      <dsp:nvSpPr>
        <dsp:cNvPr id="0" name=""/>
        <dsp:cNvSpPr/>
      </dsp:nvSpPr>
      <dsp:spPr>
        <a:xfrm>
          <a:off x="4489251" y="1551582"/>
          <a:ext cx="1601390" cy="9608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noProof="0" dirty="0">
              <a:solidFill>
                <a:srgbClr val="FF0000"/>
              </a:solidFill>
            </a:rPr>
            <a:t>Conclusion</a:t>
          </a:r>
          <a:r>
            <a:rPr lang="sl-SI" sz="2000" kern="1200" noProof="0" dirty="0">
              <a:solidFill>
                <a:srgbClr val="FF0000"/>
              </a:solidFill>
            </a:rPr>
            <a:t>/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noProof="0" dirty="0">
              <a:solidFill>
                <a:srgbClr val="FF0000"/>
              </a:solidFill>
            </a:rPr>
            <a:t>Speculation</a:t>
          </a:r>
        </a:p>
      </dsp:txBody>
      <dsp:txXfrm>
        <a:off x="4517393" y="1579724"/>
        <a:ext cx="1545106" cy="904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1B542-CF6E-42B9-8D81-1C666AF00039}" type="datetimeFigureOut">
              <a:rPr lang="sl-SI" smtClean="0"/>
              <a:pPr/>
              <a:t>8. 05. 2020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CDF456-45B2-4E2E-87F2-AFC7169CF9B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72480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8C726-0DA7-4D67-AE12-4195051297DD}" type="datetimeFigureOut">
              <a:rPr lang="sl-SI" smtClean="0"/>
              <a:pPr/>
              <a:t>8. 05. 2020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09B67-CAC0-4C67-B70B-97A0F7F349C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0152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09B67-CAC0-4C67-B70B-97A0F7F349C4}" type="slidenum">
              <a:rPr lang="sl-SI" smtClean="0"/>
              <a:pPr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88339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cerabral</a:t>
            </a:r>
            <a:r>
              <a:rPr lang="en-US" dirty="0"/>
              <a:t> palsy</a:t>
            </a:r>
            <a:r>
              <a:rPr lang="sl-SI" dirty="0"/>
              <a:t>;</a:t>
            </a:r>
            <a:r>
              <a:rPr lang="en-US" dirty="0"/>
              <a:t> blind and visually impaired;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09B67-CAC0-4C67-B70B-97A0F7F349C4}" type="slidenum">
              <a:rPr lang="sl-SI" smtClean="0"/>
              <a:pPr/>
              <a:t>20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6917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sl-SI" dirty="0"/>
              <a:t>Naslov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 hasCustomPrompt="1"/>
          </p:nvPr>
        </p:nvSpPr>
        <p:spPr>
          <a:xfrm>
            <a:off x="2555776" y="3789040"/>
            <a:ext cx="5968752" cy="86409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dirty="0"/>
              <a:t>Podnaslov</a:t>
            </a:r>
          </a:p>
        </p:txBody>
      </p:sp>
      <p:sp>
        <p:nvSpPr>
          <p:cNvPr id="19" name="Pravokotnik 18"/>
          <p:cNvSpPr/>
          <p:nvPr userDrawn="1"/>
        </p:nvSpPr>
        <p:spPr>
          <a:xfrm>
            <a:off x="755576" y="3573016"/>
            <a:ext cx="8388424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/>
            </a:lvl1pPr>
          </a:lstStyle>
          <a:p>
            <a:r>
              <a:rPr lang="sl-SI" dirty="0"/>
              <a:t>Naslov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2pPr>
            <a:lvl3pP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4pPr>
            <a:lvl5pP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8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1156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D3E41-724F-4C7D-A725-31675678930D}" type="datetimeFigureOut">
              <a:rPr lang="sl-SI" smtClean="0"/>
              <a:pPr/>
              <a:t>8. 05. 2020</a:t>
            </a:fld>
            <a:endParaRPr lang="sl-SI" dirty="0"/>
          </a:p>
        </p:txBody>
      </p:sp>
      <p:pic>
        <p:nvPicPr>
          <p:cNvPr id="10" name="Slika 9" descr="C:\Users\urskapl\Documents\2017\Taktik\Parkiraj izgovore drugam\Untitled-1.jpg"/>
          <p:cNvPicPr/>
          <p:nvPr userDrawn="1"/>
        </p:nvPicPr>
        <p:blipFill>
          <a:blip r:embed="rId2" cstate="print"/>
          <a:srcRect l="2439" t="10343"/>
          <a:stretch>
            <a:fillRect/>
          </a:stretch>
        </p:blipFill>
        <p:spPr bwMode="auto">
          <a:xfrm>
            <a:off x="2987824" y="6381328"/>
            <a:ext cx="28803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Raven konektor 13"/>
          <p:cNvCxnSpPr/>
          <p:nvPr userDrawn="1"/>
        </p:nvCxnSpPr>
        <p:spPr>
          <a:xfrm>
            <a:off x="395536" y="6237312"/>
            <a:ext cx="8748464" cy="0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PoljeZBesedilom 14"/>
          <p:cNvSpPr txBox="1"/>
          <p:nvPr userDrawn="1"/>
        </p:nvSpPr>
        <p:spPr>
          <a:xfrm>
            <a:off x="6516216" y="634125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Raziskovalna dejavnost in projekt Parkiraj izgovore drugam (ne na mesta, rezervirana za invalide) sta podprta s strani Javne agencije Republike Slovenije za varnost prometa in Mestne občine Ljubljana.</a:t>
            </a:r>
          </a:p>
          <a:p>
            <a:endParaRPr lang="sl-SI" sz="5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dirty="0"/>
              <a:t>Naslov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 hasCustomPrompt="1"/>
          </p:nvPr>
        </p:nvSpPr>
        <p:spPr>
          <a:xfrm>
            <a:off x="722313" y="3789040"/>
            <a:ext cx="7772400" cy="61786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dirty="0"/>
              <a:t>Nadnaslov</a:t>
            </a:r>
          </a:p>
        </p:txBody>
      </p:sp>
      <p:sp>
        <p:nvSpPr>
          <p:cNvPr id="8" name="Pravokotnik 7"/>
          <p:cNvSpPr/>
          <p:nvPr userDrawn="1"/>
        </p:nvSpPr>
        <p:spPr>
          <a:xfrm>
            <a:off x="755576" y="4391393"/>
            <a:ext cx="8388424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 b="0">
                <a:latin typeface="+mj-lt"/>
              </a:defRPr>
            </a:lvl1pPr>
          </a:lstStyle>
          <a:p>
            <a:r>
              <a:rPr lang="sl-SI" dirty="0"/>
              <a:t>Naslov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buFont typeface="Arial" pitchFamily="34" charset="0"/>
              <a:buChar char="•"/>
              <a:defRPr sz="2200">
                <a:solidFill>
                  <a:schemeClr val="tx2"/>
                </a:solidFill>
              </a:defRPr>
            </a:lvl2pPr>
            <a:lvl3pPr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3pPr>
            <a:lvl4pPr>
              <a:buFont typeface="Arial" pitchFamily="34" charset="0"/>
              <a:buChar char="•"/>
              <a:defRPr sz="1700">
                <a:solidFill>
                  <a:schemeClr val="tx2"/>
                </a:solidFill>
              </a:defRPr>
            </a:lvl4pPr>
            <a:lvl5pP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buFont typeface="Arial" pitchFamily="34" charset="0"/>
              <a:buChar char="•"/>
              <a:defRPr sz="2200">
                <a:solidFill>
                  <a:schemeClr val="tx2"/>
                </a:solidFill>
              </a:defRPr>
            </a:lvl2pPr>
            <a:lvl3pPr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3pPr>
            <a:lvl4pPr>
              <a:buFont typeface="Arial" pitchFamily="34" charset="0"/>
              <a:buChar char="•"/>
              <a:defRPr sz="1700">
                <a:solidFill>
                  <a:schemeClr val="tx2"/>
                </a:solidFill>
              </a:defRPr>
            </a:lvl4pPr>
            <a:lvl5pP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14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1156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D3E41-724F-4C7D-A725-31675678930D}" type="datetimeFigureOut">
              <a:rPr lang="sl-SI" smtClean="0"/>
              <a:pPr/>
              <a:t>8. 05. 2020</a:t>
            </a:fld>
            <a:endParaRPr lang="sl-SI" dirty="0"/>
          </a:p>
        </p:txBody>
      </p:sp>
      <p:cxnSp>
        <p:nvCxnSpPr>
          <p:cNvPr id="17" name="Raven konektor 16"/>
          <p:cNvCxnSpPr/>
          <p:nvPr userDrawn="1"/>
        </p:nvCxnSpPr>
        <p:spPr>
          <a:xfrm>
            <a:off x="395536" y="6237312"/>
            <a:ext cx="8748464" cy="0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PoljeZBesedilom 17"/>
          <p:cNvSpPr txBox="1"/>
          <p:nvPr userDrawn="1"/>
        </p:nvSpPr>
        <p:spPr>
          <a:xfrm>
            <a:off x="6516216" y="634125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Raziskovalna dejavnost in projekt Parkiraj izgovore drugam (ne na mesta, rezervirana za invalide) sta podprta s strani Javne agencije Republike Slovenije za varnost prometa in Mestne občine Ljubljana.</a:t>
            </a:r>
          </a:p>
          <a:p>
            <a:endParaRPr lang="sl-SI" sz="500" dirty="0">
              <a:solidFill>
                <a:schemeClr val="tx2"/>
              </a:solidFill>
            </a:endParaRPr>
          </a:p>
        </p:txBody>
      </p:sp>
      <p:pic>
        <p:nvPicPr>
          <p:cNvPr id="9" name="Slika 8" descr="C:\Users\urskapl\Documents\2017\Taktik\Parkiraj izgovore drugam\Untitled-1.jpg"/>
          <p:cNvPicPr/>
          <p:nvPr userDrawn="1"/>
        </p:nvPicPr>
        <p:blipFill>
          <a:blip r:embed="rId2" cstate="print"/>
          <a:srcRect l="2439" t="10343"/>
          <a:stretch>
            <a:fillRect/>
          </a:stretch>
        </p:blipFill>
        <p:spPr bwMode="auto">
          <a:xfrm>
            <a:off x="2987824" y="6381328"/>
            <a:ext cx="28803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/>
            </a:lvl1pPr>
          </a:lstStyle>
          <a:p>
            <a:r>
              <a:rPr lang="sl-SI" dirty="0"/>
              <a:t>Naslov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2pPr>
            <a:lvl3pPr>
              <a:buFont typeface="Arial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4pPr>
            <a:lvl5pPr>
              <a:buFont typeface="Arial" pitchFamily="34" charset="0"/>
              <a:buChar char="•"/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2pPr>
            <a:lvl3pPr>
              <a:buFont typeface="Arial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4pPr>
            <a:lvl5pPr>
              <a:buFont typeface="Arial" pitchFamily="34" charset="0"/>
              <a:buChar char="•"/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11" name="Ograda številke diapozitiva 5"/>
          <p:cNvSpPr>
            <a:spLocks noGrp="1"/>
          </p:cNvSpPr>
          <p:nvPr>
            <p:ph type="sldNum" sz="quarter" idx="10"/>
          </p:nvPr>
        </p:nvSpPr>
        <p:spPr>
          <a:xfrm>
            <a:off x="61156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D3E41-724F-4C7D-A725-31675678930D}" type="datetimeFigureOut">
              <a:rPr lang="sl-SI" smtClean="0"/>
              <a:pPr/>
              <a:t>8. 05. 2020</a:t>
            </a:fld>
            <a:endParaRPr lang="sl-SI" dirty="0"/>
          </a:p>
        </p:txBody>
      </p:sp>
      <p:cxnSp>
        <p:nvCxnSpPr>
          <p:cNvPr id="14" name="Raven konektor 13"/>
          <p:cNvCxnSpPr/>
          <p:nvPr userDrawn="1"/>
        </p:nvCxnSpPr>
        <p:spPr>
          <a:xfrm>
            <a:off x="395536" y="6237312"/>
            <a:ext cx="8748464" cy="0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PoljeZBesedilom 14"/>
          <p:cNvSpPr txBox="1"/>
          <p:nvPr userDrawn="1"/>
        </p:nvSpPr>
        <p:spPr>
          <a:xfrm>
            <a:off x="6516216" y="634125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Raziskovalna dejavnost in projekt Parkiraj izgovore drugam (ne na mesta, rezervirana za invalide) sta podprta s strani Javne agencije Republike Slovenije za varnost prometa in Mestne občine Ljubljana.</a:t>
            </a:r>
          </a:p>
          <a:p>
            <a:endParaRPr lang="sl-SI" sz="500" dirty="0">
              <a:solidFill>
                <a:schemeClr val="tx2"/>
              </a:solidFill>
            </a:endParaRPr>
          </a:p>
        </p:txBody>
      </p:sp>
      <p:pic>
        <p:nvPicPr>
          <p:cNvPr id="13" name="Slika 12" descr="C:\Users\urskapl\Documents\2017\Taktik\Parkiraj izgovore drugam\Untitled-1.jpg"/>
          <p:cNvPicPr/>
          <p:nvPr userDrawn="1"/>
        </p:nvPicPr>
        <p:blipFill>
          <a:blip r:embed="rId2" cstate="print"/>
          <a:srcRect l="2439" t="10343"/>
          <a:stretch>
            <a:fillRect/>
          </a:stretch>
        </p:blipFill>
        <p:spPr bwMode="auto">
          <a:xfrm>
            <a:off x="2987824" y="6381328"/>
            <a:ext cx="28803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/>
            </a:lvl1pPr>
          </a:lstStyle>
          <a:p>
            <a:r>
              <a:rPr lang="sl-SI" dirty="0"/>
              <a:t>Naslov</a:t>
            </a:r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1156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D3E41-724F-4C7D-A725-31675678930D}" type="datetimeFigureOut">
              <a:rPr lang="sl-SI" smtClean="0"/>
              <a:pPr/>
              <a:t>8. 05. 2020</a:t>
            </a:fld>
            <a:endParaRPr lang="sl-SI" dirty="0"/>
          </a:p>
        </p:txBody>
      </p:sp>
      <p:sp>
        <p:nvSpPr>
          <p:cNvPr id="9" name="PoljeZBesedilom 8"/>
          <p:cNvSpPr txBox="1"/>
          <p:nvPr userDrawn="1"/>
        </p:nvSpPr>
        <p:spPr>
          <a:xfrm>
            <a:off x="6516216" y="634125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Raziskovalna dejavnost in projekt Parkiraj izgovore drugam (ne na mesta, rezervirana za invalide) sta podprta s strani Javne agencije Republike Slovenije za varnost prometa in Mestne občine Ljubljana.</a:t>
            </a:r>
          </a:p>
          <a:p>
            <a:endParaRPr lang="sl-SI" sz="500" dirty="0">
              <a:solidFill>
                <a:schemeClr val="tx2"/>
              </a:solidFill>
            </a:endParaRPr>
          </a:p>
        </p:txBody>
      </p:sp>
      <p:cxnSp>
        <p:nvCxnSpPr>
          <p:cNvPr id="10" name="Raven konektor 9"/>
          <p:cNvCxnSpPr/>
          <p:nvPr userDrawn="1"/>
        </p:nvCxnSpPr>
        <p:spPr>
          <a:xfrm>
            <a:off x="395536" y="6237312"/>
            <a:ext cx="8748464" cy="0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" name="Slika 10" descr="C:\Users\urskapl\Documents\2017\Taktik\Parkiraj izgovore drugam\Untitled-1.jpg"/>
          <p:cNvPicPr/>
          <p:nvPr userDrawn="1"/>
        </p:nvPicPr>
        <p:blipFill>
          <a:blip r:embed="rId2" cstate="print"/>
          <a:srcRect l="2439" t="10343"/>
          <a:stretch>
            <a:fillRect/>
          </a:stretch>
        </p:blipFill>
        <p:spPr bwMode="auto">
          <a:xfrm>
            <a:off x="2987824" y="6381328"/>
            <a:ext cx="28803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1156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D3E41-724F-4C7D-A725-31675678930D}" type="datetimeFigureOut">
              <a:rPr lang="sl-SI" smtClean="0"/>
              <a:pPr/>
              <a:t>8. 05. 2020</a:t>
            </a:fld>
            <a:endParaRPr lang="sl-SI" dirty="0"/>
          </a:p>
        </p:txBody>
      </p:sp>
      <p:cxnSp>
        <p:nvCxnSpPr>
          <p:cNvPr id="9" name="Raven konektor 8"/>
          <p:cNvCxnSpPr/>
          <p:nvPr userDrawn="1"/>
        </p:nvCxnSpPr>
        <p:spPr>
          <a:xfrm>
            <a:off x="395536" y="6237312"/>
            <a:ext cx="8748464" cy="0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PoljeZBesedilom 9"/>
          <p:cNvSpPr txBox="1"/>
          <p:nvPr userDrawn="1"/>
        </p:nvSpPr>
        <p:spPr>
          <a:xfrm>
            <a:off x="6516216" y="634125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Raziskovalna dejavnost in projekt Parkiraj izgovore drugam (ne na mesta, rezervirana za invalide) sta podprta s strani Javne agencije Republike Slovenije za varnost prometa in Mestne občine Ljubljana.</a:t>
            </a:r>
          </a:p>
          <a:p>
            <a:endParaRPr lang="sl-SI" sz="500" dirty="0">
              <a:solidFill>
                <a:schemeClr val="tx2"/>
              </a:solidFill>
            </a:endParaRPr>
          </a:p>
        </p:txBody>
      </p:sp>
      <p:pic>
        <p:nvPicPr>
          <p:cNvPr id="8" name="Slika 7" descr="C:\Users\urskapl\Documents\2017\Taktik\Parkiraj izgovore drugam\Untitled-1.jpg"/>
          <p:cNvPicPr/>
          <p:nvPr userDrawn="1"/>
        </p:nvPicPr>
        <p:blipFill>
          <a:blip r:embed="rId2" cstate="print"/>
          <a:srcRect l="2439" t="10343"/>
          <a:stretch>
            <a:fillRect/>
          </a:stretch>
        </p:blipFill>
        <p:spPr bwMode="auto">
          <a:xfrm>
            <a:off x="2987824" y="6381328"/>
            <a:ext cx="28803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dirty="0"/>
              <a:t>Naslov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buFont typeface="Arial" pitchFamily="34" charset="0"/>
              <a:buChar char="•"/>
              <a:defRPr sz="2200">
                <a:solidFill>
                  <a:schemeClr val="tx2"/>
                </a:solidFill>
              </a:defRPr>
            </a:lvl2pPr>
            <a:lvl3pPr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3pPr>
            <a:lvl4pPr>
              <a:buFont typeface="Arial" pitchFamily="34" charset="0"/>
              <a:buChar char="•"/>
              <a:defRPr sz="1700">
                <a:solidFill>
                  <a:schemeClr val="tx2"/>
                </a:solidFill>
              </a:defRPr>
            </a:lvl4pPr>
            <a:lvl5pP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9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1156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D3E41-724F-4C7D-A725-31675678930D}" type="datetimeFigureOut">
              <a:rPr lang="sl-SI" smtClean="0"/>
              <a:pPr/>
              <a:t>8. 05. 2020</a:t>
            </a:fld>
            <a:endParaRPr lang="sl-SI" dirty="0"/>
          </a:p>
        </p:txBody>
      </p:sp>
      <p:cxnSp>
        <p:nvCxnSpPr>
          <p:cNvPr id="12" name="Raven konektor 11"/>
          <p:cNvCxnSpPr/>
          <p:nvPr userDrawn="1"/>
        </p:nvCxnSpPr>
        <p:spPr>
          <a:xfrm>
            <a:off x="395536" y="6237312"/>
            <a:ext cx="8748464" cy="0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PoljeZBesedilom 12"/>
          <p:cNvSpPr txBox="1"/>
          <p:nvPr userDrawn="1"/>
        </p:nvSpPr>
        <p:spPr>
          <a:xfrm>
            <a:off x="6516216" y="634125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Raziskovalna dejavnost in projekt Parkiraj izgovore drugam (ne na mesta, rezervirana za invalide) sta podprta s strani Javne agencije Republike Slovenije za varnost prometa in Mestne občine Ljubljana.</a:t>
            </a:r>
          </a:p>
          <a:p>
            <a:endParaRPr lang="sl-SI" sz="500" dirty="0">
              <a:solidFill>
                <a:schemeClr val="tx2"/>
              </a:solidFill>
            </a:endParaRPr>
          </a:p>
        </p:txBody>
      </p:sp>
      <p:pic>
        <p:nvPicPr>
          <p:cNvPr id="11" name="Slika 10" descr="C:\Users\urskapl\Documents\2017\Taktik\Parkiraj izgovore drugam\Untitled-1.jpg"/>
          <p:cNvPicPr/>
          <p:nvPr userDrawn="1"/>
        </p:nvPicPr>
        <p:blipFill>
          <a:blip r:embed="rId2" cstate="print"/>
          <a:srcRect l="2439" t="10343"/>
          <a:stretch>
            <a:fillRect/>
          </a:stretch>
        </p:blipFill>
        <p:spPr bwMode="auto">
          <a:xfrm>
            <a:off x="2987824" y="6381328"/>
            <a:ext cx="28803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9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1156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D3E41-724F-4C7D-A725-31675678930D}" type="datetimeFigureOut">
              <a:rPr lang="sl-SI" smtClean="0"/>
              <a:pPr/>
              <a:t>8. 05. 2020</a:t>
            </a:fld>
            <a:endParaRPr lang="sl-SI" dirty="0"/>
          </a:p>
        </p:txBody>
      </p:sp>
      <p:cxnSp>
        <p:nvCxnSpPr>
          <p:cNvPr id="12" name="Raven konektor 11"/>
          <p:cNvCxnSpPr/>
          <p:nvPr userDrawn="1"/>
        </p:nvCxnSpPr>
        <p:spPr>
          <a:xfrm>
            <a:off x="395536" y="6237312"/>
            <a:ext cx="8748464" cy="0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PoljeZBesedilom 12"/>
          <p:cNvSpPr txBox="1"/>
          <p:nvPr userDrawn="1"/>
        </p:nvSpPr>
        <p:spPr>
          <a:xfrm>
            <a:off x="6516216" y="634125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5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Raziskovalna dejavnost in projekt Parkiraj izgovore drugam (ne na mesta, rezervirana za invalide) sta podprta s strani Javne agencije Republike Slovenije za varnost prometa in Mestne občine Ljubljana.</a:t>
            </a:r>
          </a:p>
          <a:p>
            <a:endParaRPr lang="sl-SI" sz="500" dirty="0">
              <a:solidFill>
                <a:schemeClr val="tx2"/>
              </a:solidFill>
            </a:endParaRPr>
          </a:p>
        </p:txBody>
      </p:sp>
      <p:pic>
        <p:nvPicPr>
          <p:cNvPr id="11" name="Slika 10" descr="C:\Users\urskapl\Documents\2017\Taktik\Parkiraj izgovore drugam\Untitled-1.jpg"/>
          <p:cNvPicPr/>
          <p:nvPr userDrawn="1"/>
        </p:nvPicPr>
        <p:blipFill>
          <a:blip r:embed="rId2" cstate="print"/>
          <a:srcRect l="2439" t="10343"/>
          <a:stretch>
            <a:fillRect/>
          </a:stretch>
        </p:blipFill>
        <p:spPr bwMode="auto">
          <a:xfrm>
            <a:off x="2987824" y="6381328"/>
            <a:ext cx="28803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609554" y="543818"/>
            <a:ext cx="7429174" cy="7969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l-SI" dirty="0"/>
              <a:t>Naslov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611560" y="1600200"/>
            <a:ext cx="807524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/>
              <a:t>Kliknite, če želite urediti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1156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D3E41-724F-4C7D-A725-31675678930D}" type="datetimeFigureOut">
              <a:rPr lang="sl-SI" smtClean="0"/>
              <a:pPr/>
              <a:t>8. 05. 2020</a:t>
            </a:fld>
            <a:endParaRPr lang="sl-SI" dirty="0"/>
          </a:p>
        </p:txBody>
      </p:sp>
      <p:pic>
        <p:nvPicPr>
          <p:cNvPr id="9" name="Slika 8" descr="Znak_387x560px_PID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6381328"/>
            <a:ext cx="210752" cy="304964"/>
          </a:xfrm>
          <a:prstGeom prst="rect">
            <a:avLst/>
          </a:prstGeom>
        </p:spPr>
      </p:pic>
      <p:sp>
        <p:nvSpPr>
          <p:cNvPr id="10" name="Pravokotnik 9"/>
          <p:cNvSpPr/>
          <p:nvPr/>
        </p:nvSpPr>
        <p:spPr>
          <a:xfrm>
            <a:off x="0" y="0"/>
            <a:ext cx="39553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050" name="Picture 2" descr="C:\Users\urskapl\Documents\2017\Taktik\Parkiraj izgovore drugam\logo5_PID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92280" y="0"/>
            <a:ext cx="2195736" cy="64701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gif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10.png"/><Relationship Id="rId10" Type="http://schemas.openxmlformats.org/officeDocument/2006/relationships/image" Target="../media/image42.png"/><Relationship Id="rId4" Type="http://schemas.openxmlformats.org/officeDocument/2006/relationships/image" Target="../media/image7.png"/><Relationship Id="rId9" Type="http://schemas.openxmlformats.org/officeDocument/2006/relationships/image" Target="../media/image41.jpeg"/><Relationship Id="rId1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6660232" y="0"/>
            <a:ext cx="2448272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988840"/>
            <a:ext cx="85439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69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57200" y="1052736"/>
            <a:ext cx="8191264" cy="4813995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We gathered data 608 vehicles, which parked at parking spaces reserved for disabled badge holders only. </a:t>
            </a:r>
          </a:p>
          <a:p>
            <a:pPr marL="0" indent="0">
              <a:buNone/>
            </a:pPr>
            <a:endParaRPr lang="en-GB" sz="700" b="1" i="1" dirty="0"/>
          </a:p>
          <a:p>
            <a:pPr marL="0" indent="0">
              <a:buNone/>
            </a:pPr>
            <a:r>
              <a:rPr lang="en-GB" sz="2000" b="1" i="1" dirty="0"/>
              <a:t>How many of them had disabled badge?</a:t>
            </a:r>
            <a:r>
              <a:rPr lang="en-GB" sz="2000" dirty="0"/>
              <a:t>   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084" y="0"/>
            <a:ext cx="2275930" cy="7734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055" y="-2381"/>
            <a:ext cx="2273449" cy="81114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272" y="2472308"/>
            <a:ext cx="3389880" cy="275469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337" y="0"/>
            <a:ext cx="2477663" cy="737498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620213" y="2398105"/>
            <a:ext cx="3663755" cy="2903103"/>
            <a:chOff x="620213" y="2398105"/>
            <a:chExt cx="3663755" cy="2903103"/>
          </a:xfrm>
        </p:grpSpPr>
        <p:pic>
          <p:nvPicPr>
            <p:cNvPr id="5" name="Slika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213" y="2398105"/>
              <a:ext cx="3591747" cy="2903103"/>
            </a:xfrm>
            <a:prstGeom prst="rect">
              <a:avLst/>
            </a:prstGeom>
          </p:spPr>
        </p:pic>
        <p:sp>
          <p:nvSpPr>
            <p:cNvPr id="2" name="PoljeZBesedilom 1"/>
            <p:cNvSpPr txBox="1"/>
            <p:nvPr/>
          </p:nvSpPr>
          <p:spPr>
            <a:xfrm>
              <a:off x="1691680" y="4921423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1400" dirty="0">
                  <a:solidFill>
                    <a:schemeClr val="accent6">
                      <a:lumMod val="75000"/>
                    </a:schemeClr>
                  </a:solidFill>
                </a:rPr>
                <a:t>(n= 383)</a:t>
              </a:r>
            </a:p>
          </p:txBody>
        </p:sp>
        <p:sp>
          <p:nvSpPr>
            <p:cNvPr id="11" name="PoljeZBesedilom 10"/>
            <p:cNvSpPr txBox="1"/>
            <p:nvPr/>
          </p:nvSpPr>
          <p:spPr>
            <a:xfrm>
              <a:off x="3203848" y="3265239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1400" dirty="0">
                  <a:solidFill>
                    <a:schemeClr val="bg1">
                      <a:lumMod val="50000"/>
                    </a:schemeClr>
                  </a:solidFill>
                </a:rPr>
                <a:t>(n= 225)</a:t>
              </a:r>
            </a:p>
          </p:txBody>
        </p:sp>
      </p:grpSp>
      <p:sp>
        <p:nvSpPr>
          <p:cNvPr id="9" name="PoljeZBesedilom 8"/>
          <p:cNvSpPr txBox="1"/>
          <p:nvPr/>
        </p:nvSpPr>
        <p:spPr>
          <a:xfrm>
            <a:off x="755576" y="5517232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u="sng" dirty="0"/>
              <a:t>Data from research vs. </a:t>
            </a:r>
            <a:r>
              <a:rPr lang="en-GB" b="1" i="1" u="sng" dirty="0" err="1"/>
              <a:t>offic</a:t>
            </a:r>
            <a:r>
              <a:rPr lang="sl-SI" b="1" i="1" u="sng" dirty="0"/>
              <a:t>i</a:t>
            </a:r>
            <a:r>
              <a:rPr lang="en-GB" b="1" i="1" u="sng" dirty="0"/>
              <a:t>al statistic (0 &amp; 38,5%).</a:t>
            </a:r>
          </a:p>
        </p:txBody>
      </p:sp>
    </p:spTree>
    <p:extLst>
      <p:ext uri="{BB962C8B-B14F-4D97-AF65-F5344CB8AC3E}">
        <p14:creationId xmlns:p14="http://schemas.microsoft.com/office/powerpoint/2010/main" val="272765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084" y="0"/>
            <a:ext cx="2275930" cy="77345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055" y="-2381"/>
            <a:ext cx="2273449" cy="811144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61186"/>
            <a:ext cx="7884368" cy="526657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337" y="0"/>
            <a:ext cx="2477663" cy="7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58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084" y="0"/>
            <a:ext cx="2275930" cy="77345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055" y="-2381"/>
            <a:ext cx="2273449" cy="811144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64704"/>
            <a:ext cx="7344816" cy="542775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337" y="0"/>
            <a:ext cx="2477663" cy="7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55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084" y="0"/>
            <a:ext cx="2275930" cy="7734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084" y="-2381"/>
            <a:ext cx="2257420" cy="805425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679"/>
          <a:stretch/>
        </p:blipFill>
        <p:spPr>
          <a:xfrm>
            <a:off x="4716016" y="836712"/>
            <a:ext cx="3744416" cy="551927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3852672" cy="512299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6337" y="0"/>
            <a:ext cx="2477663" cy="7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48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084" y="0"/>
            <a:ext cx="2275930" cy="77345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055" y="-2381"/>
            <a:ext cx="2273449" cy="811144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7244709" cy="435276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337" y="0"/>
            <a:ext cx="2477663" cy="737498"/>
          </a:xfrm>
          <a:prstGeom prst="rect">
            <a:avLst/>
          </a:prstGeom>
        </p:spPr>
      </p:pic>
      <p:sp>
        <p:nvSpPr>
          <p:cNvPr id="5" name="Elipsa 4"/>
          <p:cNvSpPr/>
          <p:nvPr/>
        </p:nvSpPr>
        <p:spPr>
          <a:xfrm>
            <a:off x="5148064" y="5085184"/>
            <a:ext cx="1080120" cy="72008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Elipsa 7"/>
          <p:cNvSpPr/>
          <p:nvPr/>
        </p:nvSpPr>
        <p:spPr>
          <a:xfrm>
            <a:off x="6804248" y="2060848"/>
            <a:ext cx="1080120" cy="72008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26735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esni zaviti oklepaj 7"/>
          <p:cNvSpPr/>
          <p:nvPr/>
        </p:nvSpPr>
        <p:spPr>
          <a:xfrm>
            <a:off x="6516216" y="3325254"/>
            <a:ext cx="288033" cy="1440160"/>
          </a:xfrm>
          <a:prstGeom prst="rightBrace">
            <a:avLst>
              <a:gd name="adj1" fmla="val 120040"/>
              <a:gd name="adj2" fmla="val 48016"/>
            </a:avLst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Zaobljeni pravokotnik 8"/>
          <p:cNvSpPr/>
          <p:nvPr/>
        </p:nvSpPr>
        <p:spPr>
          <a:xfrm>
            <a:off x="6948264" y="3109230"/>
            <a:ext cx="1872209" cy="1872208"/>
          </a:xfrm>
          <a:prstGeom prst="roundRect">
            <a:avLst>
              <a:gd name="adj" fmla="val 801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FF0000"/>
                </a:solidFill>
              </a:rPr>
              <a:t>29 % drivers parked on the reserved space, although there were other free non-reserved spaces</a:t>
            </a:r>
            <a:endParaRPr lang="en-GB" sz="16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084" y="0"/>
            <a:ext cx="2275930" cy="7734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055" y="-2381"/>
            <a:ext cx="2273449" cy="811144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7946"/>
            <a:ext cx="6120680" cy="460527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337" y="0"/>
            <a:ext cx="2477663" cy="7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50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467929" y="5759678"/>
            <a:ext cx="73448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i="1" dirty="0"/>
              <a:t>*Vehicle value was estimated by </a:t>
            </a:r>
            <a:r>
              <a:rPr lang="en-GB" sz="1100" i="1" dirty="0" err="1"/>
              <a:t>Stojan</a:t>
            </a:r>
            <a:r>
              <a:rPr lang="en-GB" sz="1100" i="1" dirty="0"/>
              <a:t> </a:t>
            </a:r>
            <a:r>
              <a:rPr lang="en-GB" sz="1100" i="1" dirty="0" err="1"/>
              <a:t>Renčelj</a:t>
            </a:r>
            <a:r>
              <a:rPr lang="en-GB" sz="1100" i="1" dirty="0"/>
              <a:t>, court </a:t>
            </a:r>
            <a:r>
              <a:rPr lang="sl-SI" sz="1100" i="1" dirty="0" err="1"/>
              <a:t>expert</a:t>
            </a:r>
            <a:r>
              <a:rPr lang="sl-SI" sz="1100" i="1" dirty="0"/>
              <a:t> in </a:t>
            </a:r>
            <a:r>
              <a:rPr lang="sl-SI" sz="1100" i="1" dirty="0" err="1"/>
              <a:t>the</a:t>
            </a:r>
            <a:r>
              <a:rPr lang="sl-SI" sz="1100" i="1" dirty="0"/>
              <a:t> </a:t>
            </a:r>
            <a:r>
              <a:rPr lang="sl-SI" sz="1100" i="1" dirty="0" err="1"/>
              <a:t>field</a:t>
            </a:r>
            <a:r>
              <a:rPr lang="sl-SI" sz="1100" i="1" dirty="0"/>
              <a:t> </a:t>
            </a:r>
            <a:r>
              <a:rPr lang="sl-SI" sz="1100" i="1" dirty="0" err="1"/>
              <a:t>of</a:t>
            </a:r>
            <a:r>
              <a:rPr lang="sl-SI" sz="1100" i="1" dirty="0"/>
              <a:t> car </a:t>
            </a:r>
            <a:r>
              <a:rPr lang="en-GB" sz="1100" i="1" dirty="0"/>
              <a:t>engineering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084" y="0"/>
            <a:ext cx="2275930" cy="7734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055" y="-2381"/>
            <a:ext cx="2273449" cy="811144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5" y="701587"/>
            <a:ext cx="8781385" cy="5103677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6025758" y="692696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/>
              <a:t>*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337" y="0"/>
            <a:ext cx="2477663" cy="7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86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084" y="0"/>
            <a:ext cx="2275930" cy="7734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055" y="-2381"/>
            <a:ext cx="2273449" cy="811144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348880"/>
            <a:ext cx="7611276" cy="187220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337" y="0"/>
            <a:ext cx="2477663" cy="7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51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številke diapoz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5B29EF4-B2BD-48AA-A290-6B02774E8465}" type="datetime1">
              <a:rPr lang="sl-SI" smtClean="0"/>
              <a:t>8. 05. 2020</a:t>
            </a:fld>
            <a:endParaRPr lang="sl-SI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41302"/>
            <a:ext cx="3672408" cy="887498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4067944" y="1700808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97,8 % violations with Slovenian licence plates</a:t>
            </a:r>
            <a:endParaRPr lang="en-GB" b="1" dirty="0"/>
          </a:p>
        </p:txBody>
      </p:sp>
      <p:pic>
        <p:nvPicPr>
          <p:cNvPr id="6" name="Slika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2896"/>
            <a:ext cx="4678211" cy="35881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avokotnik 6"/>
          <p:cNvSpPr/>
          <p:nvPr/>
        </p:nvSpPr>
        <p:spPr>
          <a:xfrm>
            <a:off x="4211960" y="4018499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Weather  </a:t>
            </a:r>
          </a:p>
          <a:p>
            <a:endParaRPr lang="sl-SI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641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51E20A-F4E8-4FFE-8CCD-7AEC81124DAE}" type="datetime1">
              <a:rPr lang="sl-SI" smtClean="0"/>
              <a:t>8. 05. 2020</a:t>
            </a:fld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412776"/>
            <a:ext cx="8058597" cy="400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84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1907704" y="5733256"/>
            <a:ext cx="6616824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assist. prof. Aleš Bučar </a:t>
            </a:r>
            <a:r>
              <a:rPr lang="en-GB" dirty="0" err="1"/>
              <a:t>Ručman</a:t>
            </a:r>
            <a:r>
              <a:rPr lang="sl-SI" dirty="0"/>
              <a:t>, </a:t>
            </a:r>
            <a:r>
              <a:rPr lang="sl-SI" dirty="0" err="1"/>
              <a:t>PhD</a:t>
            </a:r>
            <a:endParaRPr lang="en-GB" dirty="0"/>
          </a:p>
          <a:p>
            <a:r>
              <a:rPr lang="en-GB" sz="1800" dirty="0"/>
              <a:t>Faculty of Criminal Justice and Security, University of  </a:t>
            </a:r>
            <a:r>
              <a:rPr lang="en-GB" sz="1800" dirty="0" err="1"/>
              <a:t>Mariboru</a:t>
            </a:r>
            <a:endParaRPr lang="en-GB" sz="1800" dirty="0"/>
          </a:p>
        </p:txBody>
      </p:sp>
      <p:sp>
        <p:nvSpPr>
          <p:cNvPr id="5" name="Naslov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i="1" dirty="0"/>
              <a:t>Unjustified parking at parking spaces reserved for the disabled </a:t>
            </a:r>
            <a:r>
              <a:rPr lang="sl-SI" sz="3200" i="1" dirty="0"/>
              <a:t> </a:t>
            </a:r>
            <a:r>
              <a:rPr lang="sl-SI" sz="3200" i="1" dirty="0" err="1"/>
              <a:t>people</a:t>
            </a:r>
            <a:r>
              <a:rPr lang="sl-SI" sz="3200" i="1" dirty="0"/>
              <a:t> </a:t>
            </a:r>
            <a:r>
              <a:rPr lang="en-GB" sz="3200" i="1" dirty="0"/>
              <a:t>through the perspective of social solidarity and anomie </a:t>
            </a:r>
            <a:endParaRPr lang="en-GB" sz="32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254" y="-4301"/>
            <a:ext cx="2327746" cy="69287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337" y="0"/>
            <a:ext cx="2477663" cy="73749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554" y="476672"/>
            <a:ext cx="7429174" cy="796950"/>
          </a:xfrm>
        </p:spPr>
        <p:txBody>
          <a:bodyPr/>
          <a:lstStyle/>
          <a:p>
            <a:r>
              <a:rPr lang="sl-SI" b="1" dirty="0"/>
              <a:t>PROJECT</a:t>
            </a:r>
            <a:r>
              <a:rPr lang="sl-SI" dirty="0"/>
              <a:t> 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sz="3200" dirty="0"/>
          </a:p>
          <a:p>
            <a:pPr marL="0" indent="0">
              <a:buNone/>
            </a:pPr>
            <a:endParaRPr lang="sl-SI" sz="700" b="1" dirty="0"/>
          </a:p>
          <a:p>
            <a:pPr marL="0" indent="0">
              <a:buNone/>
            </a:pPr>
            <a:endParaRPr lang="sl-SI" sz="700" b="1" dirty="0"/>
          </a:p>
          <a:p>
            <a:pPr marL="0" indent="0">
              <a:buNone/>
            </a:pPr>
            <a:endParaRPr lang="sl-SI" sz="700" b="1" dirty="0"/>
          </a:p>
          <a:p>
            <a:pPr marL="0" indent="0">
              <a:buNone/>
            </a:pPr>
            <a:endParaRPr lang="sl-SI" sz="700" b="1" dirty="0"/>
          </a:p>
          <a:p>
            <a:pPr marL="0" indent="0">
              <a:buNone/>
            </a:pPr>
            <a:r>
              <a:rPr lang="sl-SI" sz="1600" b="1" dirty="0"/>
              <a:t>PARTNERS</a:t>
            </a:r>
          </a:p>
          <a:p>
            <a:pPr marL="0" indent="0">
              <a:buNone/>
            </a:pPr>
            <a:endParaRPr lang="sl-SI" sz="1200" b="1" dirty="0"/>
          </a:p>
          <a:p>
            <a:pPr marL="0" indent="0">
              <a:buNone/>
            </a:pPr>
            <a:endParaRPr lang="sl-SI" sz="1200" b="1" dirty="0"/>
          </a:p>
          <a:p>
            <a:pPr marL="0" indent="0">
              <a:buNone/>
            </a:pPr>
            <a:endParaRPr lang="sl-SI" sz="2000" b="1" dirty="0"/>
          </a:p>
          <a:p>
            <a:pPr marL="0" indent="0">
              <a:buNone/>
            </a:pPr>
            <a:endParaRPr lang="sl-SI" sz="600" b="1" dirty="0"/>
          </a:p>
          <a:p>
            <a:pPr marL="0" indent="0">
              <a:buNone/>
            </a:pPr>
            <a:r>
              <a:rPr lang="sl-SI" sz="1600" b="1" dirty="0"/>
              <a:t>SUPPORTERS</a:t>
            </a:r>
          </a:p>
        </p:txBody>
      </p:sp>
      <p:sp>
        <p:nvSpPr>
          <p:cNvPr id="5" name="Elipsa 4"/>
          <p:cNvSpPr/>
          <p:nvPr/>
        </p:nvSpPr>
        <p:spPr>
          <a:xfrm>
            <a:off x="827584" y="1124744"/>
            <a:ext cx="2232248" cy="2232248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rIns="0" rtlCol="0" anchor="ctr"/>
          <a:lstStyle/>
          <a:p>
            <a:pPr algn="ctr"/>
            <a:r>
              <a:rPr lang="sl-SI" b="1" dirty="0"/>
              <a:t>RESEARCH</a:t>
            </a:r>
          </a:p>
        </p:txBody>
      </p:sp>
      <p:sp>
        <p:nvSpPr>
          <p:cNvPr id="8" name="Elipsa 7"/>
          <p:cNvSpPr/>
          <p:nvPr/>
        </p:nvSpPr>
        <p:spPr>
          <a:xfrm>
            <a:off x="6228184" y="1196752"/>
            <a:ext cx="2232248" cy="2232248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rIns="0" rtlCol="0" anchor="ctr"/>
          <a:lstStyle/>
          <a:p>
            <a:pPr algn="ctr"/>
            <a:r>
              <a:rPr lang="sl-SI" b="1" dirty="0"/>
              <a:t>PUBLIC</a:t>
            </a:r>
          </a:p>
          <a:p>
            <a:pPr algn="ctr"/>
            <a:r>
              <a:rPr lang="sl-SI" b="1" dirty="0"/>
              <a:t>AWARENESS </a:t>
            </a:r>
          </a:p>
          <a:p>
            <a:pPr algn="ctr"/>
            <a:r>
              <a:rPr lang="en-GB" b="1" dirty="0"/>
              <a:t>CAMPAIGN</a:t>
            </a:r>
            <a:r>
              <a:rPr lang="sl-SI" b="1" dirty="0"/>
              <a:t> </a:t>
            </a:r>
          </a:p>
        </p:txBody>
      </p:sp>
      <p:sp>
        <p:nvSpPr>
          <p:cNvPr id="7" name="Elipsa 6"/>
          <p:cNvSpPr/>
          <p:nvPr/>
        </p:nvSpPr>
        <p:spPr>
          <a:xfrm>
            <a:off x="3563888" y="1124744"/>
            <a:ext cx="2232248" cy="2304256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EXPERT MEETINGS</a:t>
            </a:r>
          </a:p>
        </p:txBody>
      </p:sp>
      <p:pic>
        <p:nvPicPr>
          <p:cNvPr id="10242" name="Picture 2" descr="URI-SO&amp;Ccaron;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5637535"/>
            <a:ext cx="1279854" cy="46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Zveza društev slepih in slabovidnih Slovenij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9" r="-112"/>
          <a:stretch/>
        </p:blipFill>
        <p:spPr bwMode="auto">
          <a:xfrm>
            <a:off x="2699792" y="5619994"/>
            <a:ext cx="1661734" cy="61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Zveza Son&amp;ccaron;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615805"/>
            <a:ext cx="1125931" cy="48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486067"/>
            <a:ext cx="792087" cy="65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Zveza paraplegikov slovenij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525115"/>
            <a:ext cx="683435" cy="5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Slika 15" descr="C:\Users\urskapl\Documents\2017\Taktik\Parkiraj izgovore drugam\Untitled-1.jpg"/>
          <p:cNvPicPr/>
          <p:nvPr/>
        </p:nvPicPr>
        <p:blipFill rotWithShape="1">
          <a:blip r:embed="rId8"/>
          <a:srcRect l="2697"/>
          <a:stretch/>
        </p:blipFill>
        <p:spPr bwMode="auto">
          <a:xfrm>
            <a:off x="2051720" y="4509120"/>
            <a:ext cx="5796643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Raven povezovalnik 9"/>
          <p:cNvCxnSpPr/>
          <p:nvPr/>
        </p:nvCxnSpPr>
        <p:spPr>
          <a:xfrm>
            <a:off x="323528" y="4077072"/>
            <a:ext cx="9001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ravokotnik 3"/>
          <p:cNvSpPr/>
          <p:nvPr/>
        </p:nvSpPr>
        <p:spPr>
          <a:xfrm>
            <a:off x="7055635" y="39739"/>
            <a:ext cx="1980861" cy="652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1"/>
              </a:solidFill>
            </a:endParaRPr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7784" y="48458"/>
            <a:ext cx="2994796" cy="89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63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466789" y="2405016"/>
            <a:ext cx="4966187" cy="3771275"/>
            <a:chOff x="466789" y="2405016"/>
            <a:chExt cx="4966187" cy="3771275"/>
          </a:xfrm>
        </p:grpSpPr>
        <p:sp>
          <p:nvSpPr>
            <p:cNvPr id="14" name="Pravokotnik 13"/>
            <p:cNvSpPr/>
            <p:nvPr/>
          </p:nvSpPr>
          <p:spPr>
            <a:xfrm>
              <a:off x="466789" y="2405016"/>
              <a:ext cx="237116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sz="1400" b="1" dirty="0"/>
                <a:t>http://parkiraj-izgovore.si/</a:t>
              </a:r>
            </a:p>
          </p:txBody>
        </p:sp>
        <p:pic>
          <p:nvPicPr>
            <p:cNvPr id="12" name="Slika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8636" y="4050247"/>
              <a:ext cx="4914340" cy="2126044"/>
            </a:xfrm>
            <a:prstGeom prst="rect">
              <a:avLst/>
            </a:prstGeom>
          </p:spPr>
        </p:pic>
      </p:grpSp>
      <p:sp>
        <p:nvSpPr>
          <p:cNvPr id="22" name="Pravokotnik 21"/>
          <p:cNvSpPr/>
          <p:nvPr/>
        </p:nvSpPr>
        <p:spPr>
          <a:xfrm>
            <a:off x="2955804" y="887235"/>
            <a:ext cx="46987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400" b="1" dirty="0"/>
              <a:t>Pričetek projekta - Novinarska konferenca 18. 9. 2018</a:t>
            </a:r>
          </a:p>
        </p:txBody>
      </p:sp>
      <p:pic>
        <p:nvPicPr>
          <p:cNvPr id="17" name="Slika 16"/>
          <p:cNvPicPr>
            <a:picLocks noChangeAspect="1"/>
          </p:cNvPicPr>
          <p:nvPr/>
        </p:nvPicPr>
        <p:blipFill rotWithShape="1">
          <a:blip r:embed="rId3"/>
          <a:srcRect t="18620" r="-7050"/>
          <a:stretch/>
        </p:blipFill>
        <p:spPr>
          <a:xfrm>
            <a:off x="2975806" y="1207974"/>
            <a:ext cx="6466536" cy="327726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084" y="0"/>
            <a:ext cx="2275930" cy="7734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055" y="-2381"/>
            <a:ext cx="2273449" cy="811144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260" y="594840"/>
            <a:ext cx="3600400" cy="2358499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4163" y="868865"/>
            <a:ext cx="2725788" cy="302215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6577" y="1292177"/>
            <a:ext cx="3326747" cy="198312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787" y="1987461"/>
            <a:ext cx="2922475" cy="415770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10" y="2759069"/>
            <a:ext cx="2936824" cy="1651138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5165" y="3724947"/>
            <a:ext cx="3686069" cy="2417140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6337" y="0"/>
            <a:ext cx="2477663" cy="73749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4784" y="3002031"/>
            <a:ext cx="4018881" cy="239369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21" y="995940"/>
            <a:ext cx="3930840" cy="2620560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2675955" y="113608"/>
            <a:ext cx="3990382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000" b="1" dirty="0">
                <a:solidFill>
                  <a:schemeClr val="tx1"/>
                </a:solidFill>
              </a:rPr>
              <a:t>OVER 100 NEWS STORIES IN ALL NATIONAL MEDIA IN SLOVENIA</a:t>
            </a:r>
          </a:p>
        </p:txBody>
      </p:sp>
      <p:sp>
        <p:nvSpPr>
          <p:cNvPr id="20" name="Elipsa 19"/>
          <p:cNvSpPr/>
          <p:nvPr/>
        </p:nvSpPr>
        <p:spPr>
          <a:xfrm>
            <a:off x="547162" y="188640"/>
            <a:ext cx="2080622" cy="2016224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rIns="0" rtlCol="0" anchor="ctr"/>
          <a:lstStyle/>
          <a:p>
            <a:pPr algn="ctr"/>
            <a:r>
              <a:rPr lang="sl-SI" b="1" dirty="0"/>
              <a:t>PUBLIC </a:t>
            </a:r>
          </a:p>
          <a:p>
            <a:pPr algn="ctr"/>
            <a:r>
              <a:rPr lang="sl-SI" b="1" dirty="0"/>
              <a:t>AWARENESS</a:t>
            </a:r>
          </a:p>
          <a:p>
            <a:pPr algn="ctr"/>
            <a:r>
              <a:rPr lang="sl-SI" b="1" dirty="0"/>
              <a:t>CAMPAIGN</a:t>
            </a:r>
          </a:p>
        </p:txBody>
      </p:sp>
    </p:spTree>
    <p:extLst>
      <p:ext uri="{BB962C8B-B14F-4D97-AF65-F5344CB8AC3E}">
        <p14:creationId xmlns:p14="http://schemas.microsoft.com/office/powerpoint/2010/main" val="132300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26CEA-E807-4D03-B37F-3EA5E631C4DD}" type="datetime1">
              <a:rPr lang="sl-SI" smtClean="0"/>
              <a:t>8. 05. 2020</a:t>
            </a:fld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021532"/>
            <a:ext cx="6656739" cy="3744416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899592" y="836712"/>
            <a:ext cx="74888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Video campaign </a:t>
            </a:r>
            <a:endParaRPr lang="sl-SI" b="1" dirty="0"/>
          </a:p>
          <a:p>
            <a:r>
              <a:rPr lang="en-GB" sz="1600" b="1" dirty="0"/>
              <a:t>Video broadcasted on Slovenian national TV</a:t>
            </a:r>
            <a:r>
              <a:rPr lang="sl-SI" sz="1600" b="1" dirty="0"/>
              <a:t> (december 2017-January 2018)</a:t>
            </a:r>
            <a:r>
              <a:rPr lang="en-GB" sz="1600" b="1" dirty="0"/>
              <a:t> 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337" y="0"/>
            <a:ext cx="2477663" cy="737498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426" y="1628800"/>
            <a:ext cx="2338404" cy="1296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5941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512CA8D-4B7C-48FE-A32C-DA2F462D970B}" type="datetime1">
              <a:rPr lang="sl-SI" smtClean="0"/>
              <a:t>8. 05. 2020</a:t>
            </a:fld>
            <a:endParaRPr lang="sl-SI" dirty="0"/>
          </a:p>
        </p:txBody>
      </p:sp>
      <p:sp>
        <p:nvSpPr>
          <p:cNvPr id="5" name="Elipsa 4"/>
          <p:cNvSpPr/>
          <p:nvPr/>
        </p:nvSpPr>
        <p:spPr>
          <a:xfrm>
            <a:off x="629762" y="260648"/>
            <a:ext cx="1777516" cy="1800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rIns="0" rtlCol="0" anchor="ctr"/>
          <a:lstStyle/>
          <a:p>
            <a:pPr algn="ctr"/>
            <a:r>
              <a:rPr lang="en-GB" sz="1400" b="1" dirty="0"/>
              <a:t>  *</a:t>
            </a:r>
            <a:r>
              <a:rPr lang="sl-SI" sz="1400" b="1" dirty="0"/>
              <a:t> </a:t>
            </a:r>
            <a:r>
              <a:rPr lang="en-GB" sz="1400" b="1" dirty="0"/>
              <a:t>INTENSIFIED </a:t>
            </a:r>
          </a:p>
          <a:p>
            <a:pPr algn="ctr"/>
            <a:r>
              <a:rPr lang="en-GB" sz="1400" b="1" dirty="0"/>
              <a:t>SURVEILLANCE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780928"/>
            <a:ext cx="7848600" cy="18192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337" y="0"/>
            <a:ext cx="2477663" cy="7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40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70646D5-280D-4C62-B452-713F3644857B}" type="datetime1">
              <a:rPr lang="sl-SI" smtClean="0"/>
              <a:t>8. 05. 2020</a:t>
            </a:fld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104" y="1321961"/>
            <a:ext cx="6402360" cy="4267279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2555776" y="793384"/>
            <a:ext cx="63901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Representatives of Slovenian Road Traffic Agency, the City of Ljubljana, Municipal wardens, Slovenian Police &amp;  support organizations</a:t>
            </a:r>
          </a:p>
        </p:txBody>
      </p:sp>
      <p:sp>
        <p:nvSpPr>
          <p:cNvPr id="8" name="Elipsa 7"/>
          <p:cNvSpPr/>
          <p:nvPr/>
        </p:nvSpPr>
        <p:spPr>
          <a:xfrm>
            <a:off x="609554" y="116632"/>
            <a:ext cx="1874214" cy="1728192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600" b="1" dirty="0"/>
              <a:t>EXPERTS MEETING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337" y="0"/>
            <a:ext cx="2477663" cy="7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7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70646D5-280D-4C62-B452-713F3644857B}" type="datetime1">
              <a:rPr lang="sl-SI" smtClean="0"/>
              <a:t>8. 05. 2020</a:t>
            </a:fld>
            <a:endParaRPr lang="sl-SI" dirty="0"/>
          </a:p>
        </p:txBody>
      </p:sp>
      <p:sp>
        <p:nvSpPr>
          <p:cNvPr id="6" name="Pravokotnik 5"/>
          <p:cNvSpPr/>
          <p:nvPr/>
        </p:nvSpPr>
        <p:spPr>
          <a:xfrm>
            <a:off x="2610652" y="714953"/>
            <a:ext cx="49540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sz="1400" b="1" u="sng" dirty="0">
              <a:solidFill>
                <a:srgbClr val="00B0F0"/>
              </a:solidFill>
            </a:endParaRPr>
          </a:p>
          <a:p>
            <a:r>
              <a:rPr lang="en-GB" sz="1400" b="1" dirty="0"/>
              <a:t>Public event for young drivers &amp; experiencing difficulties &amp; discussion with disabled peers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959777"/>
            <a:ext cx="4476110" cy="298407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84784"/>
            <a:ext cx="3240360" cy="2160240"/>
          </a:xfrm>
          <a:prstGeom prst="rect">
            <a:avLst/>
          </a:prstGeom>
        </p:spPr>
      </p:pic>
      <p:sp>
        <p:nvSpPr>
          <p:cNvPr id="9" name="Elipsa 8"/>
          <p:cNvSpPr/>
          <p:nvPr/>
        </p:nvSpPr>
        <p:spPr>
          <a:xfrm>
            <a:off x="609554" y="116632"/>
            <a:ext cx="1802206" cy="1728192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00" b="1" dirty="0"/>
              <a:t>TEACHING THROUGH EXPERIENCE</a:t>
            </a: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337" y="0"/>
            <a:ext cx="2477663" cy="73749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2" t="11252" r="9245" b="365"/>
          <a:stretch/>
        </p:blipFill>
        <p:spPr>
          <a:xfrm>
            <a:off x="5511770" y="3707506"/>
            <a:ext cx="3236694" cy="247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12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6660232" y="0"/>
            <a:ext cx="2448272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3" name="Skupina 2"/>
          <p:cNvGrpSpPr/>
          <p:nvPr/>
        </p:nvGrpSpPr>
        <p:grpSpPr>
          <a:xfrm>
            <a:off x="539552" y="1484784"/>
            <a:ext cx="8934315" cy="2664296"/>
            <a:chOff x="539552" y="1484784"/>
            <a:chExt cx="8934315" cy="2664296"/>
          </a:xfrm>
        </p:grpSpPr>
        <p:pic>
          <p:nvPicPr>
            <p:cNvPr id="6" name="Slika 5"/>
            <p:cNvPicPr>
              <a:picLocks noChangeAspect="1"/>
            </p:cNvPicPr>
            <p:nvPr/>
          </p:nvPicPr>
          <p:blipFill rotWithShape="1">
            <a:blip r:embed="rId2"/>
            <a:srcRect r="81307" b="-2028"/>
            <a:stretch/>
          </p:blipFill>
          <p:spPr>
            <a:xfrm>
              <a:off x="539552" y="1484784"/>
              <a:ext cx="1368152" cy="2664296"/>
            </a:xfrm>
            <a:prstGeom prst="rect">
              <a:avLst/>
            </a:prstGeom>
          </p:spPr>
        </p:pic>
        <p:sp>
          <p:nvSpPr>
            <p:cNvPr id="2" name="Pravokotnik 1"/>
            <p:cNvSpPr/>
            <p:nvPr/>
          </p:nvSpPr>
          <p:spPr>
            <a:xfrm>
              <a:off x="1187624" y="2576207"/>
              <a:ext cx="8286243" cy="11541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>
                <a:lnSpc>
                  <a:spcPct val="115000"/>
                </a:lnSpc>
              </a:pPr>
              <a:r>
                <a:rPr lang="en-GB" sz="3150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PARK YOUR EXCUSES ELSEWHERE!</a:t>
              </a:r>
            </a:p>
            <a:p>
              <a:pPr marL="457200">
                <a:lnSpc>
                  <a:spcPct val="115000"/>
                </a:lnSpc>
                <a:spcAft>
                  <a:spcPts val="1000"/>
                </a:spcAft>
              </a:pPr>
              <a:r>
                <a:rPr lang="en-GB" sz="2700" dirty="0">
                  <a:ea typeface="Calibri" panose="020F0502020204030204" pitchFamily="34" charset="0"/>
                  <a:cs typeface="Times New Roman" panose="02020603050405020304" pitchFamily="18" charset="0"/>
                </a:rPr>
                <a:t>Not on spaces reserved for the disabled people.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4498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IDEA/MOTIVATION FOR RESEARCH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 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915900-D199-4575-9CD5-BEDE556C4567}" type="datetime1">
              <a:rPr lang="sl-SI" smtClean="0"/>
              <a:t>8. 05. 2020</a:t>
            </a:fld>
            <a:endParaRPr lang="sl-SI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5095856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9781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56320" y="52422"/>
            <a:ext cx="7429174" cy="796950"/>
          </a:xfrm>
        </p:spPr>
        <p:txBody>
          <a:bodyPr/>
          <a:lstStyle/>
          <a:p>
            <a:br>
              <a:rPr lang="sl-SI" sz="400" b="1" dirty="0"/>
            </a:br>
            <a:r>
              <a:rPr lang="en-GB" sz="2400" dirty="0"/>
              <a:t>Theoretical background</a:t>
            </a:r>
            <a:r>
              <a:rPr lang="sl-SI" sz="2400" dirty="0"/>
              <a:t> </a:t>
            </a:r>
            <a:endParaRPr lang="en-GB" sz="2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310743"/>
            <a:ext cx="2386524" cy="392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40559"/>
            <a:ext cx="2952328" cy="2855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084" y="0"/>
            <a:ext cx="2275930" cy="77345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337" y="0"/>
            <a:ext cx="2477663" cy="73749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160" y="2924944"/>
            <a:ext cx="314325" cy="79057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7679" y="2996952"/>
            <a:ext cx="390525" cy="866775"/>
          </a:xfrm>
          <a:prstGeom prst="rect">
            <a:avLst/>
          </a:prstGeom>
        </p:spPr>
      </p:pic>
      <p:sp>
        <p:nvSpPr>
          <p:cNvPr id="11" name="Pravokotnik 10"/>
          <p:cNvSpPr/>
          <p:nvPr/>
        </p:nvSpPr>
        <p:spPr>
          <a:xfrm>
            <a:off x="683568" y="692696"/>
            <a:ext cx="7452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1600" b="1" dirty="0">
                <a:ea typeface="Calibri" panose="020F0502020204030204" pitchFamily="34" charset="0"/>
                <a:cs typeface="Calibri" panose="020F0502020204030204" pitchFamily="34" charset="0"/>
              </a:rPr>
              <a:t>right to mobility and movement </a:t>
            </a:r>
            <a:r>
              <a:rPr lang="en-GB" sz="1600" dirty="0">
                <a:ea typeface="Calibri" panose="020F0502020204030204" pitchFamily="34" charset="0"/>
                <a:cs typeface="Calibri" panose="020F0502020204030204" pitchFamily="34" charset="0"/>
              </a:rPr>
              <a:t>is a vital characteristic of freedom in Western societies. It is the “core to people’s identities, life experiences, and opportunities” (</a:t>
            </a:r>
            <a:r>
              <a:rPr lang="en-GB" sz="1600" dirty="0" err="1">
                <a:ea typeface="Calibri" panose="020F0502020204030204" pitchFamily="34" charset="0"/>
                <a:cs typeface="Calibri" panose="020F0502020204030204" pitchFamily="34" charset="0"/>
              </a:rPr>
              <a:t>Imrie</a:t>
            </a:r>
            <a:r>
              <a:rPr lang="en-GB" sz="1600" dirty="0">
                <a:ea typeface="Calibri" panose="020F0502020204030204" pitchFamily="34" charset="0"/>
                <a:cs typeface="Calibri" panose="020F0502020204030204" pitchFamily="34" charset="0"/>
              </a:rPr>
              <a:t>, 2000: 1641) </a:t>
            </a:r>
            <a:endParaRPr lang="sl-SI" sz="1600" dirty="0"/>
          </a:p>
        </p:txBody>
      </p:sp>
      <p:sp>
        <p:nvSpPr>
          <p:cNvPr id="12" name="Pravokotnik 11"/>
          <p:cNvSpPr/>
          <p:nvPr/>
        </p:nvSpPr>
        <p:spPr>
          <a:xfrm>
            <a:off x="665820" y="1556792"/>
            <a:ext cx="82266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b="1" i="1" dirty="0" err="1">
                <a:solidFill>
                  <a:srgbClr val="000000"/>
                </a:solidFill>
              </a:rPr>
              <a:t>Higher</a:t>
            </a:r>
            <a:r>
              <a:rPr lang="sl-SI" sz="1600" b="1" i="1" dirty="0">
                <a:solidFill>
                  <a:srgbClr val="000000"/>
                </a:solidFill>
              </a:rPr>
              <a:t> social </a:t>
            </a:r>
            <a:r>
              <a:rPr lang="sl-SI" sz="1600" b="1" i="1" dirty="0" err="1">
                <a:solidFill>
                  <a:srgbClr val="000000"/>
                </a:solidFill>
              </a:rPr>
              <a:t>class</a:t>
            </a:r>
            <a:r>
              <a:rPr lang="sl-SI" sz="1600" b="1" i="1" dirty="0">
                <a:solidFill>
                  <a:srgbClr val="000000"/>
                </a:solidFill>
              </a:rPr>
              <a:t> </a:t>
            </a:r>
            <a:r>
              <a:rPr lang="sl-SI" sz="1600" b="1" i="1" dirty="0" err="1">
                <a:solidFill>
                  <a:srgbClr val="000000"/>
                </a:solidFill>
              </a:rPr>
              <a:t>predicts</a:t>
            </a:r>
            <a:r>
              <a:rPr lang="sl-SI" sz="1600" b="1" i="1" dirty="0">
                <a:solidFill>
                  <a:srgbClr val="000000"/>
                </a:solidFill>
              </a:rPr>
              <a:t> </a:t>
            </a:r>
            <a:r>
              <a:rPr lang="sl-SI" sz="1600" b="1" i="1" dirty="0" err="1">
                <a:solidFill>
                  <a:srgbClr val="000000"/>
                </a:solidFill>
              </a:rPr>
              <a:t>increased</a:t>
            </a:r>
            <a:r>
              <a:rPr lang="sl-SI" sz="1600" b="1" i="1" dirty="0">
                <a:solidFill>
                  <a:srgbClr val="000000"/>
                </a:solidFill>
              </a:rPr>
              <a:t> </a:t>
            </a:r>
            <a:r>
              <a:rPr lang="sl-SI" sz="1600" b="1" i="1" dirty="0" err="1">
                <a:solidFill>
                  <a:srgbClr val="000000"/>
                </a:solidFill>
              </a:rPr>
              <a:t>unethical</a:t>
            </a:r>
            <a:r>
              <a:rPr lang="sl-SI" sz="1600" b="1" i="1" dirty="0">
                <a:solidFill>
                  <a:srgbClr val="000000"/>
                </a:solidFill>
              </a:rPr>
              <a:t> </a:t>
            </a:r>
            <a:r>
              <a:rPr lang="sl-SI" sz="1600" b="1" i="1" dirty="0" err="1">
                <a:solidFill>
                  <a:srgbClr val="000000"/>
                </a:solidFill>
              </a:rPr>
              <a:t>behavior</a:t>
            </a:r>
            <a:r>
              <a:rPr lang="sl-SI" sz="1600" b="1" i="1" dirty="0">
                <a:solidFill>
                  <a:srgbClr val="000000"/>
                </a:solidFill>
              </a:rPr>
              <a:t> </a:t>
            </a:r>
            <a:r>
              <a:rPr lang="sl-SI" sz="1600" b="1" dirty="0">
                <a:solidFill>
                  <a:srgbClr val="000000"/>
                </a:solidFill>
              </a:rPr>
              <a:t>(2012); </a:t>
            </a:r>
            <a:r>
              <a:rPr lang="sl-SI" sz="1600" dirty="0">
                <a:solidFill>
                  <a:srgbClr val="000000"/>
                </a:solidFill>
              </a:rPr>
              <a:t>Paul K. </a:t>
            </a:r>
            <a:r>
              <a:rPr lang="sl-SI" sz="1600" dirty="0" err="1">
                <a:solidFill>
                  <a:srgbClr val="000000"/>
                </a:solidFill>
              </a:rPr>
              <a:t>Piff</a:t>
            </a:r>
            <a:r>
              <a:rPr lang="sl-SI" sz="1600" dirty="0">
                <a:solidFill>
                  <a:srgbClr val="000000"/>
                </a:solidFill>
              </a:rPr>
              <a:t>, Daniel M. </a:t>
            </a:r>
            <a:r>
              <a:rPr lang="sl-SI" sz="1600" dirty="0" err="1">
                <a:solidFill>
                  <a:srgbClr val="000000"/>
                </a:solidFill>
              </a:rPr>
              <a:t>Stancato</a:t>
            </a:r>
            <a:r>
              <a:rPr lang="sl-SI" sz="1600" dirty="0">
                <a:solidFill>
                  <a:srgbClr val="000000"/>
                </a:solidFill>
              </a:rPr>
              <a:t>, </a:t>
            </a:r>
            <a:r>
              <a:rPr lang="sl-SI" sz="1600" dirty="0" err="1">
                <a:solidFill>
                  <a:srgbClr val="000000"/>
                </a:solidFill>
              </a:rPr>
              <a:t>Stéphane</a:t>
            </a:r>
            <a:r>
              <a:rPr lang="sl-SI" sz="1600" dirty="0">
                <a:solidFill>
                  <a:srgbClr val="000000"/>
                </a:solidFill>
              </a:rPr>
              <a:t> Côté</a:t>
            </a:r>
            <a:r>
              <a:rPr lang="sl-SI" sz="1600" baseline="30000" dirty="0">
                <a:solidFill>
                  <a:srgbClr val="000000"/>
                </a:solidFill>
              </a:rPr>
              <a:t>,</a:t>
            </a:r>
            <a:r>
              <a:rPr lang="sl-SI" sz="1600" dirty="0">
                <a:solidFill>
                  <a:srgbClr val="000000"/>
                </a:solidFill>
              </a:rPr>
              <a:t> </a:t>
            </a:r>
            <a:r>
              <a:rPr lang="sl-SI" sz="1600" dirty="0" err="1">
                <a:solidFill>
                  <a:srgbClr val="000000"/>
                </a:solidFill>
              </a:rPr>
              <a:t>Rodolfo</a:t>
            </a:r>
            <a:r>
              <a:rPr lang="sl-SI" sz="1600" dirty="0">
                <a:solidFill>
                  <a:srgbClr val="000000"/>
                </a:solidFill>
              </a:rPr>
              <a:t> </a:t>
            </a:r>
            <a:r>
              <a:rPr lang="sl-SI" sz="1600" dirty="0" err="1">
                <a:solidFill>
                  <a:srgbClr val="000000"/>
                </a:solidFill>
              </a:rPr>
              <a:t>Mendoza-Denton</a:t>
            </a:r>
            <a:r>
              <a:rPr lang="sl-SI" sz="1600" dirty="0">
                <a:solidFill>
                  <a:srgbClr val="000000"/>
                </a:solidFill>
              </a:rPr>
              <a:t>, and </a:t>
            </a:r>
            <a:r>
              <a:rPr lang="sl-SI" sz="1600" dirty="0" err="1">
                <a:solidFill>
                  <a:srgbClr val="000000"/>
                </a:solidFill>
              </a:rPr>
              <a:t>Dacher</a:t>
            </a:r>
            <a:r>
              <a:rPr lang="sl-SI" sz="1600" dirty="0">
                <a:solidFill>
                  <a:srgbClr val="000000"/>
                </a:solidFill>
              </a:rPr>
              <a:t> </a:t>
            </a:r>
            <a:r>
              <a:rPr lang="sl-SI" sz="1600" dirty="0" err="1">
                <a:solidFill>
                  <a:srgbClr val="000000"/>
                </a:solidFill>
              </a:rPr>
              <a:t>Keltner</a:t>
            </a:r>
            <a:r>
              <a:rPr lang="sl-SI" sz="1600" dirty="0">
                <a:solidFill>
                  <a:srgbClr val="000000"/>
                </a:solidFill>
              </a:rPr>
              <a:t>. </a:t>
            </a:r>
            <a:r>
              <a:rPr lang="sl-SI" sz="1600" i="1" dirty="0" err="1">
                <a:solidFill>
                  <a:srgbClr val="000000"/>
                </a:solidFill>
              </a:rPr>
              <a:t>Proceedings</a:t>
            </a:r>
            <a:r>
              <a:rPr lang="sl-SI" sz="1600" i="1" dirty="0">
                <a:solidFill>
                  <a:srgbClr val="000000"/>
                </a:solidFill>
              </a:rPr>
              <a:t> </a:t>
            </a:r>
            <a:r>
              <a:rPr lang="sl-SI" sz="1600" i="1" dirty="0" err="1">
                <a:solidFill>
                  <a:srgbClr val="000000"/>
                </a:solidFill>
              </a:rPr>
              <a:t>of</a:t>
            </a:r>
            <a:r>
              <a:rPr lang="sl-SI" sz="1600" i="1" dirty="0">
                <a:solidFill>
                  <a:srgbClr val="000000"/>
                </a:solidFill>
              </a:rPr>
              <a:t> </a:t>
            </a:r>
            <a:r>
              <a:rPr lang="sl-SI" sz="1600" i="1" dirty="0" err="1">
                <a:solidFill>
                  <a:srgbClr val="000000"/>
                </a:solidFill>
              </a:rPr>
              <a:t>the</a:t>
            </a:r>
            <a:r>
              <a:rPr lang="sl-SI" sz="1600" i="1" dirty="0">
                <a:solidFill>
                  <a:srgbClr val="000000"/>
                </a:solidFill>
              </a:rPr>
              <a:t> </a:t>
            </a:r>
            <a:r>
              <a:rPr lang="sl-SI" sz="1600" i="1" dirty="0" err="1">
                <a:solidFill>
                  <a:srgbClr val="000000"/>
                </a:solidFill>
              </a:rPr>
              <a:t>National</a:t>
            </a:r>
            <a:r>
              <a:rPr lang="sl-SI" sz="1600" i="1" dirty="0">
                <a:solidFill>
                  <a:srgbClr val="000000"/>
                </a:solidFill>
              </a:rPr>
              <a:t> </a:t>
            </a:r>
            <a:r>
              <a:rPr lang="sl-SI" sz="1600" i="1" dirty="0" err="1">
                <a:solidFill>
                  <a:srgbClr val="000000"/>
                </a:solidFill>
              </a:rPr>
              <a:t>Academy</a:t>
            </a:r>
            <a:r>
              <a:rPr lang="sl-SI" sz="1600" i="1" dirty="0">
                <a:solidFill>
                  <a:srgbClr val="000000"/>
                </a:solidFill>
              </a:rPr>
              <a:t> </a:t>
            </a:r>
            <a:r>
              <a:rPr lang="sl-SI" sz="1600" i="1" dirty="0" err="1">
                <a:solidFill>
                  <a:srgbClr val="000000"/>
                </a:solidFill>
              </a:rPr>
              <a:t>of</a:t>
            </a:r>
            <a:r>
              <a:rPr lang="sl-SI" sz="1600" i="1" dirty="0">
                <a:solidFill>
                  <a:srgbClr val="000000"/>
                </a:solidFill>
              </a:rPr>
              <a:t> </a:t>
            </a:r>
            <a:r>
              <a:rPr lang="sl-SI" sz="1600" i="1" dirty="0" err="1">
                <a:solidFill>
                  <a:srgbClr val="000000"/>
                </a:solidFill>
              </a:rPr>
              <a:t>Sciences</a:t>
            </a:r>
            <a:r>
              <a:rPr lang="sl-SI" sz="1600" i="1" dirty="0">
                <a:solidFill>
                  <a:srgbClr val="000000"/>
                </a:solidFill>
              </a:rPr>
              <a:t> </a:t>
            </a:r>
            <a:r>
              <a:rPr lang="sl-SI" sz="1600" i="1" dirty="0" err="1">
                <a:solidFill>
                  <a:srgbClr val="000000"/>
                </a:solidFill>
              </a:rPr>
              <a:t>of</a:t>
            </a:r>
            <a:r>
              <a:rPr lang="sl-SI" sz="1600" i="1" dirty="0">
                <a:solidFill>
                  <a:srgbClr val="000000"/>
                </a:solidFill>
              </a:rPr>
              <a:t> </a:t>
            </a:r>
            <a:r>
              <a:rPr lang="sl-SI" sz="1600" i="1" dirty="0" err="1">
                <a:solidFill>
                  <a:srgbClr val="000000"/>
                </a:solidFill>
              </a:rPr>
              <a:t>the</a:t>
            </a:r>
            <a:r>
              <a:rPr lang="sl-SI" sz="1600" i="1" dirty="0">
                <a:solidFill>
                  <a:srgbClr val="000000"/>
                </a:solidFill>
              </a:rPr>
              <a:t> USA, </a:t>
            </a:r>
            <a:r>
              <a:rPr lang="sl-SI" sz="1600" dirty="0" err="1">
                <a:solidFill>
                  <a:srgbClr val="000000"/>
                </a:solidFill>
              </a:rPr>
              <a:t>year</a:t>
            </a:r>
            <a:r>
              <a:rPr lang="sl-SI" sz="1600" dirty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109</a:t>
            </a:r>
            <a:r>
              <a:rPr lang="sl-SI" sz="1600" dirty="0">
                <a:solidFill>
                  <a:srgbClr val="000000"/>
                </a:solidFill>
              </a:rPr>
              <a:t>, p. </a:t>
            </a:r>
            <a:r>
              <a:rPr lang="en-GB" sz="1600" dirty="0">
                <a:solidFill>
                  <a:srgbClr val="000000"/>
                </a:solidFill>
              </a:rPr>
              <a:t>4086-91</a:t>
            </a:r>
            <a:r>
              <a:rPr lang="sl-SI" sz="1600" dirty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48148E-6 L -3.88889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aobljeni pravokotnik 7"/>
          <p:cNvSpPr/>
          <p:nvPr/>
        </p:nvSpPr>
        <p:spPr>
          <a:xfrm>
            <a:off x="729308" y="332656"/>
            <a:ext cx="3338636" cy="864096"/>
          </a:xfrm>
          <a:prstGeom prst="roundRect">
            <a:avLst>
              <a:gd name="adj" fmla="val 1099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sl-SI" sz="2000" dirty="0">
                <a:solidFill>
                  <a:schemeClr val="tx1"/>
                </a:solidFill>
              </a:rPr>
              <a:t> »</a:t>
            </a:r>
            <a:r>
              <a:rPr lang="en-GB" sz="2000" dirty="0">
                <a:solidFill>
                  <a:schemeClr val="tx1"/>
                </a:solidFill>
              </a:rPr>
              <a:t>But I did not hinder anyone</a:t>
            </a:r>
            <a:r>
              <a:rPr lang="sl-SI" sz="2000" dirty="0">
                <a:solidFill>
                  <a:schemeClr val="tx1"/>
                </a:solidFill>
              </a:rPr>
              <a:t>.«</a:t>
            </a:r>
          </a:p>
        </p:txBody>
      </p:sp>
      <p:sp>
        <p:nvSpPr>
          <p:cNvPr id="9" name="Zaobljeni pravokotnik 8"/>
          <p:cNvSpPr/>
          <p:nvPr/>
        </p:nvSpPr>
        <p:spPr>
          <a:xfrm>
            <a:off x="758280" y="3068960"/>
            <a:ext cx="3309664" cy="864096"/>
          </a:xfrm>
          <a:prstGeom prst="roundRect">
            <a:avLst>
              <a:gd name="adj" fmla="val 1099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dirty="0">
                <a:solidFill>
                  <a:schemeClr val="tx1"/>
                </a:solidFill>
              </a:rPr>
              <a:t> »</a:t>
            </a:r>
            <a:r>
              <a:rPr lang="en-GB" sz="2000" dirty="0">
                <a:solidFill>
                  <a:schemeClr val="tx1"/>
                </a:solidFill>
              </a:rPr>
              <a:t>But it’s just for 5 minutes</a:t>
            </a:r>
            <a:r>
              <a:rPr lang="sl-SI" sz="2000" dirty="0">
                <a:solidFill>
                  <a:schemeClr val="tx1"/>
                </a:solidFill>
              </a:rPr>
              <a:t>.«</a:t>
            </a:r>
          </a:p>
        </p:txBody>
      </p:sp>
      <p:sp>
        <p:nvSpPr>
          <p:cNvPr id="10" name="Zaobljeni pravokotnik 9"/>
          <p:cNvSpPr/>
          <p:nvPr/>
        </p:nvSpPr>
        <p:spPr>
          <a:xfrm>
            <a:off x="4716015" y="2276872"/>
            <a:ext cx="3888433" cy="864096"/>
          </a:xfrm>
          <a:prstGeom prst="roundRect">
            <a:avLst>
              <a:gd name="adj" fmla="val 1099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sl-SI" sz="2000" dirty="0">
                <a:solidFill>
                  <a:schemeClr val="tx1"/>
                </a:solidFill>
              </a:rPr>
              <a:t> »</a:t>
            </a:r>
            <a:r>
              <a:rPr lang="en-GB" sz="2000" dirty="0">
                <a:solidFill>
                  <a:schemeClr val="tx1"/>
                </a:solidFill>
              </a:rPr>
              <a:t>If the place was crowded, I wouldn’t park here.</a:t>
            </a:r>
            <a:r>
              <a:rPr lang="sl-SI" sz="2000" dirty="0">
                <a:solidFill>
                  <a:schemeClr val="tx1"/>
                </a:solidFill>
              </a:rPr>
              <a:t>«</a:t>
            </a:r>
          </a:p>
        </p:txBody>
      </p:sp>
      <p:sp>
        <p:nvSpPr>
          <p:cNvPr id="13" name="Zaobljeni pravokotnik 12"/>
          <p:cNvSpPr/>
          <p:nvPr/>
        </p:nvSpPr>
        <p:spPr>
          <a:xfrm>
            <a:off x="4644008" y="836712"/>
            <a:ext cx="4176464" cy="1080120"/>
          </a:xfrm>
          <a:prstGeom prst="roundRect">
            <a:avLst>
              <a:gd name="adj" fmla="val 1099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dirty="0">
                <a:solidFill>
                  <a:schemeClr val="tx1"/>
                </a:solidFill>
              </a:rPr>
              <a:t> »</a:t>
            </a:r>
            <a:r>
              <a:rPr lang="en-GB" sz="2000" dirty="0">
                <a:solidFill>
                  <a:schemeClr val="tx1"/>
                </a:solidFill>
              </a:rPr>
              <a:t>Disabled people also occupy sidewalks and other parking spots and they don’t get the ticket</a:t>
            </a:r>
            <a:r>
              <a:rPr lang="sl-SI" sz="2000" dirty="0">
                <a:solidFill>
                  <a:schemeClr val="tx1"/>
                </a:solidFill>
              </a:rPr>
              <a:t>.«</a:t>
            </a:r>
          </a:p>
        </p:txBody>
      </p:sp>
      <p:sp>
        <p:nvSpPr>
          <p:cNvPr id="16" name="Zaobljeni pravokotnik 15"/>
          <p:cNvSpPr/>
          <p:nvPr/>
        </p:nvSpPr>
        <p:spPr>
          <a:xfrm>
            <a:off x="4716017" y="4725144"/>
            <a:ext cx="3816423" cy="1057461"/>
          </a:xfrm>
          <a:prstGeom prst="roundRect">
            <a:avLst>
              <a:gd name="adj" fmla="val 1099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dirty="0">
                <a:solidFill>
                  <a:schemeClr val="tx1"/>
                </a:solidFill>
              </a:rPr>
              <a:t>»</a:t>
            </a:r>
            <a:r>
              <a:rPr lang="en-GB" sz="2000" dirty="0">
                <a:solidFill>
                  <a:schemeClr val="tx1"/>
                </a:solidFill>
              </a:rPr>
              <a:t>I do have the card</a:t>
            </a:r>
            <a:r>
              <a:rPr lang="sl-SI" sz="2000" dirty="0">
                <a:solidFill>
                  <a:schemeClr val="tx1"/>
                </a:solidFill>
              </a:rPr>
              <a:t> </a:t>
            </a:r>
            <a:r>
              <a:rPr lang="en-GB" sz="2000" dirty="0">
                <a:solidFill>
                  <a:schemeClr val="tx1"/>
                </a:solidFill>
              </a:rPr>
              <a:t>for</a:t>
            </a:r>
            <a:r>
              <a:rPr lang="sl-SI" sz="2000" dirty="0">
                <a:solidFill>
                  <a:schemeClr val="tx1"/>
                </a:solidFill>
              </a:rPr>
              <a:t> </a:t>
            </a:r>
            <a:r>
              <a:rPr lang="en-GB" sz="2000" dirty="0">
                <a:solidFill>
                  <a:schemeClr val="tx1"/>
                </a:solidFill>
              </a:rPr>
              <a:t>disabled</a:t>
            </a:r>
            <a:r>
              <a:rPr lang="sl-SI" sz="2000" dirty="0">
                <a:solidFill>
                  <a:schemeClr val="tx1"/>
                </a:solidFill>
              </a:rPr>
              <a:t> </a:t>
            </a:r>
            <a:r>
              <a:rPr lang="en-GB" sz="2000" dirty="0">
                <a:solidFill>
                  <a:schemeClr val="tx1"/>
                </a:solidFill>
              </a:rPr>
              <a:t>people</a:t>
            </a:r>
            <a:r>
              <a:rPr lang="sl-SI" sz="2000" dirty="0">
                <a:solidFill>
                  <a:schemeClr val="tx1"/>
                </a:solidFill>
              </a:rPr>
              <a:t>,</a:t>
            </a:r>
            <a:r>
              <a:rPr lang="en-GB" sz="2000" dirty="0">
                <a:solidFill>
                  <a:schemeClr val="tx1"/>
                </a:solidFill>
              </a:rPr>
              <a:t> but I</a:t>
            </a:r>
            <a:r>
              <a:rPr lang="sl-SI" sz="2000" dirty="0">
                <a:solidFill>
                  <a:schemeClr val="tx1"/>
                </a:solidFill>
              </a:rPr>
              <a:t>‘ve</a:t>
            </a:r>
            <a:r>
              <a:rPr lang="en-GB" sz="2000" dirty="0">
                <a:solidFill>
                  <a:schemeClr val="tx1"/>
                </a:solidFill>
              </a:rPr>
              <a:t> given it to my grandmother</a:t>
            </a:r>
            <a:r>
              <a:rPr lang="sl-SI" sz="2000" dirty="0">
                <a:solidFill>
                  <a:schemeClr val="tx1"/>
                </a:solidFill>
              </a:rPr>
              <a:t>.«</a:t>
            </a:r>
          </a:p>
        </p:txBody>
      </p:sp>
      <p:sp>
        <p:nvSpPr>
          <p:cNvPr id="17" name="Zaobljeni pravokotnik 16"/>
          <p:cNvSpPr/>
          <p:nvPr/>
        </p:nvSpPr>
        <p:spPr>
          <a:xfrm>
            <a:off x="688157" y="4364940"/>
            <a:ext cx="3379787" cy="1008276"/>
          </a:xfrm>
          <a:prstGeom prst="roundRect">
            <a:avLst>
              <a:gd name="adj" fmla="val 1099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dirty="0">
                <a:solidFill>
                  <a:schemeClr val="tx1"/>
                </a:solidFill>
              </a:rPr>
              <a:t> »</a:t>
            </a:r>
            <a:r>
              <a:rPr lang="en-GB" sz="2000" dirty="0">
                <a:solidFill>
                  <a:schemeClr val="tx1"/>
                </a:solidFill>
              </a:rPr>
              <a:t>I can park here for 5 minutes since I’m a journalist</a:t>
            </a:r>
            <a:r>
              <a:rPr lang="sl-SI" sz="2000" dirty="0">
                <a:solidFill>
                  <a:schemeClr val="tx1"/>
                </a:solidFill>
              </a:rPr>
              <a:t>!«</a:t>
            </a:r>
          </a:p>
        </p:txBody>
      </p:sp>
      <p:sp>
        <p:nvSpPr>
          <p:cNvPr id="18" name="Zaobljeni pravokotnik 17"/>
          <p:cNvSpPr/>
          <p:nvPr/>
        </p:nvSpPr>
        <p:spPr>
          <a:xfrm>
            <a:off x="729308" y="1589752"/>
            <a:ext cx="3338636" cy="1135782"/>
          </a:xfrm>
          <a:prstGeom prst="roundRect">
            <a:avLst>
              <a:gd name="adj" fmla="val 1099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dirty="0">
                <a:solidFill>
                  <a:schemeClr val="tx1"/>
                </a:solidFill>
              </a:rPr>
              <a:t> »</a:t>
            </a:r>
            <a:r>
              <a:rPr lang="en-GB" sz="2000" dirty="0">
                <a:solidFill>
                  <a:schemeClr val="tx1"/>
                </a:solidFill>
              </a:rPr>
              <a:t>Where is the sign that prohibits parking for non-disabled people here?</a:t>
            </a:r>
            <a:r>
              <a:rPr lang="sl-SI" sz="2000" dirty="0">
                <a:solidFill>
                  <a:schemeClr val="tx1"/>
                </a:solidFill>
              </a:rPr>
              <a:t>«</a:t>
            </a:r>
          </a:p>
        </p:txBody>
      </p:sp>
      <p:sp>
        <p:nvSpPr>
          <p:cNvPr id="19" name="Zaobljeni pravokotnik 18"/>
          <p:cNvSpPr/>
          <p:nvPr/>
        </p:nvSpPr>
        <p:spPr>
          <a:xfrm>
            <a:off x="4716015" y="3501008"/>
            <a:ext cx="3888433" cy="864096"/>
          </a:xfrm>
          <a:prstGeom prst="roundRect">
            <a:avLst>
              <a:gd name="adj" fmla="val 1099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sl-SI" sz="2000" dirty="0">
                <a:solidFill>
                  <a:schemeClr val="tx1"/>
                </a:solidFill>
              </a:rPr>
              <a:t> »</a:t>
            </a:r>
            <a:r>
              <a:rPr lang="en-GB" sz="2000" dirty="0">
                <a:solidFill>
                  <a:schemeClr val="tx1"/>
                </a:solidFill>
              </a:rPr>
              <a:t>But I turned on all four signal lights</a:t>
            </a:r>
            <a:r>
              <a:rPr lang="sl-SI" sz="2000" dirty="0">
                <a:solidFill>
                  <a:schemeClr val="tx1"/>
                </a:solidFill>
              </a:rPr>
              <a:t>!«</a:t>
            </a:r>
          </a:p>
        </p:txBody>
      </p:sp>
      <p:sp>
        <p:nvSpPr>
          <p:cNvPr id="20" name="PoljeZBesedilom 19"/>
          <p:cNvSpPr txBox="1"/>
          <p:nvPr/>
        </p:nvSpPr>
        <p:spPr>
          <a:xfrm>
            <a:off x="428767" y="5805264"/>
            <a:ext cx="5527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i="1" dirty="0"/>
              <a:t>Selected excuses that were given to the municipal </a:t>
            </a:r>
            <a:endParaRPr lang="sl-SI" sz="1200" b="1" i="1" dirty="0"/>
          </a:p>
          <a:p>
            <a:r>
              <a:rPr lang="en-GB" sz="1200" b="1" i="1" dirty="0"/>
              <a:t>wardens by offenders after parking on parking </a:t>
            </a:r>
            <a:r>
              <a:rPr lang="en-GB" sz="1200" b="1" i="1" dirty="0" err="1"/>
              <a:t>sp</a:t>
            </a:r>
            <a:r>
              <a:rPr lang="sl-SI" sz="1200" b="1" i="1" dirty="0" err="1"/>
              <a:t>aces</a:t>
            </a:r>
            <a:r>
              <a:rPr lang="en-GB" sz="1200" b="1" i="1" dirty="0"/>
              <a:t> for the disabled</a:t>
            </a:r>
            <a:r>
              <a:rPr lang="sl-SI" sz="1200" b="1" i="1" dirty="0"/>
              <a:t> </a:t>
            </a:r>
            <a:r>
              <a:rPr lang="sl-SI" sz="1200" b="1" i="1" dirty="0" err="1"/>
              <a:t>people</a:t>
            </a:r>
            <a:r>
              <a:rPr lang="sl-SI" sz="1200" b="1" i="1" dirty="0"/>
              <a:t>.</a:t>
            </a:r>
          </a:p>
        </p:txBody>
      </p:sp>
      <p:sp>
        <p:nvSpPr>
          <p:cNvPr id="21" name="Elipsa 20"/>
          <p:cNvSpPr/>
          <p:nvPr/>
        </p:nvSpPr>
        <p:spPr>
          <a:xfrm>
            <a:off x="539552" y="1232756"/>
            <a:ext cx="216024" cy="1800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Elipsa 21"/>
          <p:cNvSpPr/>
          <p:nvPr/>
        </p:nvSpPr>
        <p:spPr>
          <a:xfrm>
            <a:off x="431540" y="1466782"/>
            <a:ext cx="108012" cy="900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Elipsa 22"/>
          <p:cNvSpPr/>
          <p:nvPr/>
        </p:nvSpPr>
        <p:spPr>
          <a:xfrm>
            <a:off x="589838" y="2725534"/>
            <a:ext cx="216024" cy="1800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Elipsa 23"/>
          <p:cNvSpPr/>
          <p:nvPr/>
        </p:nvSpPr>
        <p:spPr>
          <a:xfrm>
            <a:off x="481826" y="2959560"/>
            <a:ext cx="108012" cy="900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5" name="Elipsa 24"/>
          <p:cNvSpPr/>
          <p:nvPr/>
        </p:nvSpPr>
        <p:spPr>
          <a:xfrm>
            <a:off x="563788" y="3923960"/>
            <a:ext cx="216024" cy="1800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6" name="Elipsa 25"/>
          <p:cNvSpPr/>
          <p:nvPr/>
        </p:nvSpPr>
        <p:spPr>
          <a:xfrm>
            <a:off x="455776" y="4157986"/>
            <a:ext cx="108012" cy="900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Elipsa 26"/>
          <p:cNvSpPr/>
          <p:nvPr/>
        </p:nvSpPr>
        <p:spPr>
          <a:xfrm>
            <a:off x="513284" y="5373216"/>
            <a:ext cx="216024" cy="1800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8" name="Elipsa 27"/>
          <p:cNvSpPr/>
          <p:nvPr/>
        </p:nvSpPr>
        <p:spPr>
          <a:xfrm>
            <a:off x="405272" y="5607242"/>
            <a:ext cx="108012" cy="900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9" name="Elipsa 28"/>
          <p:cNvSpPr/>
          <p:nvPr/>
        </p:nvSpPr>
        <p:spPr>
          <a:xfrm>
            <a:off x="8609038" y="1962207"/>
            <a:ext cx="216024" cy="1800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Elipsa 29"/>
          <p:cNvSpPr/>
          <p:nvPr/>
        </p:nvSpPr>
        <p:spPr>
          <a:xfrm>
            <a:off x="8892480" y="2138185"/>
            <a:ext cx="108012" cy="900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1" name="Elipsa 30"/>
          <p:cNvSpPr/>
          <p:nvPr/>
        </p:nvSpPr>
        <p:spPr>
          <a:xfrm>
            <a:off x="8676456" y="3140968"/>
            <a:ext cx="216024" cy="1800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" name="Elipsa 31"/>
          <p:cNvSpPr/>
          <p:nvPr/>
        </p:nvSpPr>
        <p:spPr>
          <a:xfrm>
            <a:off x="8964488" y="3356992"/>
            <a:ext cx="108012" cy="900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3" name="Elipsa 32"/>
          <p:cNvSpPr/>
          <p:nvPr/>
        </p:nvSpPr>
        <p:spPr>
          <a:xfrm>
            <a:off x="8604448" y="4365104"/>
            <a:ext cx="216024" cy="1800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4" name="Elipsa 33"/>
          <p:cNvSpPr/>
          <p:nvPr/>
        </p:nvSpPr>
        <p:spPr>
          <a:xfrm>
            <a:off x="8928484" y="4563126"/>
            <a:ext cx="108012" cy="900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5" name="Elipsa 34"/>
          <p:cNvSpPr/>
          <p:nvPr/>
        </p:nvSpPr>
        <p:spPr>
          <a:xfrm>
            <a:off x="8604448" y="5733256"/>
            <a:ext cx="216024" cy="1800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6" name="Elipsa 35"/>
          <p:cNvSpPr/>
          <p:nvPr/>
        </p:nvSpPr>
        <p:spPr>
          <a:xfrm>
            <a:off x="8892480" y="5949280"/>
            <a:ext cx="108012" cy="900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7" name="Slika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337" y="0"/>
            <a:ext cx="2477663" cy="7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39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11560" y="2276872"/>
            <a:ext cx="807524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/>
              <a:t>RQ</a:t>
            </a:r>
          </a:p>
          <a:p>
            <a:pPr>
              <a:spcBef>
                <a:spcPts val="1200"/>
              </a:spcBef>
            </a:pPr>
            <a:r>
              <a:rPr lang="en-GB" sz="2200" i="1" dirty="0"/>
              <a:t>How do people respect the (moral</a:t>
            </a:r>
            <a:r>
              <a:rPr lang="sl-SI" sz="2200" i="1" dirty="0"/>
              <a:t> &amp; formal</a:t>
            </a:r>
            <a:r>
              <a:rPr lang="en-GB" sz="2200" i="1" dirty="0"/>
              <a:t>) norm, that parking at spaces reserved for disabled</a:t>
            </a:r>
            <a:r>
              <a:rPr lang="sl-SI" sz="2200" i="1" dirty="0"/>
              <a:t> </a:t>
            </a:r>
            <a:r>
              <a:rPr lang="sl-SI" sz="2200" i="1" dirty="0" err="1"/>
              <a:t>people</a:t>
            </a:r>
            <a:r>
              <a:rPr lang="en-GB" sz="2200" i="1" dirty="0"/>
              <a:t> is acceptable only for disabled </a:t>
            </a:r>
            <a:r>
              <a:rPr lang="en-GB" sz="2200" i="1" dirty="0" err="1"/>
              <a:t>ba</a:t>
            </a:r>
            <a:r>
              <a:rPr lang="sl-SI" sz="2200" i="1" dirty="0"/>
              <a:t>d</a:t>
            </a:r>
            <a:r>
              <a:rPr lang="en-GB" sz="2200" i="1" dirty="0" err="1"/>
              <a:t>ge</a:t>
            </a:r>
            <a:r>
              <a:rPr lang="en-GB" sz="2200" i="1" dirty="0"/>
              <a:t> holders</a:t>
            </a:r>
            <a:r>
              <a:rPr lang="sl-SI" sz="2200" i="1" dirty="0"/>
              <a:t>? </a:t>
            </a:r>
          </a:p>
          <a:p>
            <a:pPr>
              <a:spcBef>
                <a:spcPts val="1200"/>
              </a:spcBef>
            </a:pPr>
            <a:r>
              <a:rPr lang="en-GB" sz="2200" i="1" dirty="0"/>
              <a:t>Who is parking at spaces reserved for disabled people</a:t>
            </a:r>
            <a:r>
              <a:rPr lang="sl-SI" sz="2200" i="1" dirty="0"/>
              <a:t> </a:t>
            </a:r>
            <a:r>
              <a:rPr lang="sl-SI" sz="2200" i="1" dirty="0" err="1"/>
              <a:t>and</a:t>
            </a:r>
            <a:r>
              <a:rPr lang="sl-SI" sz="2200" i="1" dirty="0"/>
              <a:t> w</a:t>
            </a:r>
            <a:r>
              <a:rPr lang="en-GB" sz="2200" i="1" dirty="0"/>
              <a:t>hat is happening at this parking spaces</a:t>
            </a:r>
            <a:r>
              <a:rPr lang="sl-SI" sz="2200" i="1" dirty="0"/>
              <a:t>?</a:t>
            </a:r>
          </a:p>
          <a:p>
            <a:pPr>
              <a:spcBef>
                <a:spcPts val="1200"/>
              </a:spcBef>
            </a:pPr>
            <a:r>
              <a:rPr lang="en-GB" sz="2200" i="1" dirty="0"/>
              <a:t>How can we connect this to other social phenomena, what can be concluded about the solidarity and anomie in Slovene society?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32992F-9D87-4CC1-A6DC-9326EE5D1E2D}" type="datetime1">
              <a:rPr lang="sl-SI" smtClean="0"/>
              <a:t>8. 05. 2020</a:t>
            </a:fld>
            <a:endParaRPr lang="sl-SI" dirty="0"/>
          </a:p>
        </p:txBody>
      </p:sp>
      <p:sp>
        <p:nvSpPr>
          <p:cNvPr id="6" name="Elipsa 5"/>
          <p:cNvSpPr/>
          <p:nvPr/>
        </p:nvSpPr>
        <p:spPr>
          <a:xfrm>
            <a:off x="832624" y="188640"/>
            <a:ext cx="1944216" cy="1872208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rIns="0" rtlCol="0" anchor="ctr"/>
          <a:lstStyle/>
          <a:p>
            <a:pPr algn="ctr"/>
            <a:r>
              <a:rPr lang="sl-SI" sz="2000" b="1" dirty="0"/>
              <a:t>INITIAL </a:t>
            </a:r>
          </a:p>
          <a:p>
            <a:pPr algn="ctr"/>
            <a:r>
              <a:rPr lang="sl-SI" sz="2000" b="1" dirty="0"/>
              <a:t>RESEARCH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2811243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FIELD RESEARCH</a:t>
            </a:r>
          </a:p>
        </p:txBody>
      </p:sp>
      <p:sp>
        <p:nvSpPr>
          <p:cNvPr id="16" name="Pravokotnik 15"/>
          <p:cNvSpPr/>
          <p:nvPr/>
        </p:nvSpPr>
        <p:spPr>
          <a:xfrm>
            <a:off x="467544" y="3789040"/>
            <a:ext cx="8676456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l-SI" sz="1500" b="1" u="sng" dirty="0"/>
              <a:t>DAY 1: </a:t>
            </a:r>
            <a:r>
              <a:rPr lang="en-US" sz="1500" dirty="0"/>
              <a:t>17 April 2015</a:t>
            </a:r>
            <a:r>
              <a:rPr lang="sl-SI" sz="1500" dirty="0"/>
              <a:t>;</a:t>
            </a:r>
            <a:r>
              <a:rPr lang="en-US" sz="1500" dirty="0"/>
              <a:t> </a:t>
            </a:r>
            <a:r>
              <a:rPr lang="en-GB" sz="1500" dirty="0"/>
              <a:t>Friday</a:t>
            </a:r>
            <a:r>
              <a:rPr lang="sl-SI" sz="1500" dirty="0"/>
              <a:t>; </a:t>
            </a:r>
            <a:r>
              <a:rPr lang="en-US" sz="1500" dirty="0"/>
              <a:t>time: 14.00-18.00</a:t>
            </a:r>
            <a:r>
              <a:rPr lang="sl-SI" sz="1500" dirty="0"/>
              <a:t>; </a:t>
            </a:r>
            <a:r>
              <a:rPr lang="en-GB" sz="1500" dirty="0"/>
              <a:t>weather</a:t>
            </a:r>
            <a:r>
              <a:rPr lang="sl-SI" sz="1500" dirty="0"/>
              <a:t>:</a:t>
            </a:r>
            <a:r>
              <a:rPr lang="en-US" sz="1500" dirty="0"/>
              <a:t> cloudy, a little rain (</a:t>
            </a:r>
            <a:r>
              <a:rPr lang="en-GB" sz="1500" dirty="0"/>
              <a:t>drizzle</a:t>
            </a:r>
            <a:r>
              <a:rPr lang="en-US" sz="1500" dirty="0"/>
              <a:t>); 14</a:t>
            </a:r>
            <a:r>
              <a:rPr lang="en-US" sz="1500" baseline="30000" dirty="0"/>
              <a:t>o</a:t>
            </a:r>
            <a:r>
              <a:rPr lang="en-US" sz="1500" dirty="0"/>
              <a:t>C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l-SI" sz="1500" b="1" u="sng" dirty="0"/>
              <a:t>DAY 2: </a:t>
            </a:r>
            <a:r>
              <a:rPr lang="sl-SI" sz="1500" dirty="0"/>
              <a:t>18 April 2015; </a:t>
            </a:r>
            <a:r>
              <a:rPr lang="en-GB" sz="1500" dirty="0"/>
              <a:t>Saturday</a:t>
            </a:r>
            <a:r>
              <a:rPr lang="sl-SI" sz="1500" dirty="0"/>
              <a:t>; time: 10.00-14.00; </a:t>
            </a:r>
            <a:r>
              <a:rPr lang="en-GB" sz="1500" dirty="0"/>
              <a:t>rainy</a:t>
            </a:r>
            <a:r>
              <a:rPr lang="sl-SI" sz="1500" dirty="0"/>
              <a:t> </a:t>
            </a:r>
            <a:r>
              <a:rPr lang="en-GB" sz="1500" dirty="0"/>
              <a:t>all</a:t>
            </a:r>
            <a:r>
              <a:rPr lang="sl-SI" sz="1500" dirty="0"/>
              <a:t> </a:t>
            </a:r>
            <a:r>
              <a:rPr lang="en-GB" sz="1500" dirty="0"/>
              <a:t>day</a:t>
            </a:r>
            <a:r>
              <a:rPr lang="sl-SI" sz="1500" dirty="0"/>
              <a:t>; 4 </a:t>
            </a:r>
            <a:r>
              <a:rPr lang="sl-SI" sz="1500" baseline="30000" dirty="0"/>
              <a:t>O</a:t>
            </a:r>
            <a:r>
              <a:rPr lang="sl-SI" sz="1500" dirty="0"/>
              <a:t>C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l-SI" sz="1500" b="1" u="sng" dirty="0" err="1"/>
              <a:t>Day</a:t>
            </a:r>
            <a:r>
              <a:rPr lang="sl-SI" sz="1500" b="1" u="sng" dirty="0"/>
              <a:t> 3: </a:t>
            </a:r>
            <a:r>
              <a:rPr lang="sl-SI" sz="1500" dirty="0"/>
              <a:t>21 April 2015; </a:t>
            </a:r>
            <a:r>
              <a:rPr lang="en-GB" sz="1500" dirty="0"/>
              <a:t>Tuesday</a:t>
            </a:r>
            <a:r>
              <a:rPr lang="sl-SI" sz="1500" dirty="0"/>
              <a:t>; time: 14.00-18.00; </a:t>
            </a:r>
            <a:r>
              <a:rPr lang="en-GB" sz="1500" dirty="0"/>
              <a:t>sunny</a:t>
            </a:r>
            <a:r>
              <a:rPr lang="sl-SI" sz="1500" dirty="0"/>
              <a:t>, 23</a:t>
            </a:r>
            <a:r>
              <a:rPr lang="sl-SI" sz="1500" baseline="30000" dirty="0"/>
              <a:t>o</a:t>
            </a:r>
            <a:r>
              <a:rPr lang="sl-SI" sz="1500" dirty="0"/>
              <a:t>C</a:t>
            </a:r>
          </a:p>
          <a:p>
            <a:pPr lvl="1">
              <a:lnSpc>
                <a:spcPct val="150000"/>
              </a:lnSpc>
            </a:pPr>
            <a:endParaRPr lang="sl-SI" sz="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l-SI" sz="1700" dirty="0"/>
              <a:t>P</a:t>
            </a:r>
            <a:r>
              <a:rPr lang="en-US" sz="1700" dirty="0"/>
              <a:t>re-research observation of parking </a:t>
            </a:r>
            <a:r>
              <a:rPr lang="sl-SI" sz="1700" dirty="0" err="1"/>
              <a:t>spaces</a:t>
            </a:r>
            <a:r>
              <a:rPr lang="en-US" sz="1700" dirty="0"/>
              <a:t> (28</a:t>
            </a:r>
            <a:r>
              <a:rPr lang="sl-SI" sz="1700" dirty="0"/>
              <a:t>/</a:t>
            </a:r>
            <a:r>
              <a:rPr lang="en-US" sz="1700" dirty="0"/>
              <a:t>3</a:t>
            </a:r>
            <a:r>
              <a:rPr lang="sl-SI" sz="1700" dirty="0"/>
              <a:t>/</a:t>
            </a:r>
            <a:r>
              <a:rPr lang="en-US" sz="1700" dirty="0"/>
              <a:t>2015; 11</a:t>
            </a:r>
            <a:r>
              <a:rPr lang="sl-SI" sz="1700" dirty="0"/>
              <a:t>/</a:t>
            </a:r>
            <a:r>
              <a:rPr lang="en-US" sz="1700" dirty="0"/>
              <a:t>4</a:t>
            </a:r>
            <a:r>
              <a:rPr lang="sl-SI" sz="1700" dirty="0"/>
              <a:t>/</a:t>
            </a:r>
            <a:r>
              <a:rPr lang="en-US" sz="1700" dirty="0"/>
              <a:t>2015)</a:t>
            </a:r>
            <a:r>
              <a:rPr lang="sl-SI" sz="1700" dirty="0"/>
              <a:t>;</a:t>
            </a:r>
            <a:endParaRPr lang="en-US" sz="17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dirty="0"/>
              <a:t>Training of supervisors (5) =&gt; training of observers</a:t>
            </a:r>
            <a:r>
              <a:rPr lang="sl-SI" sz="1700" dirty="0"/>
              <a:t> =&gt; </a:t>
            </a:r>
            <a:r>
              <a:rPr lang="en-GB" sz="1700" dirty="0"/>
              <a:t>conducting</a:t>
            </a:r>
            <a:r>
              <a:rPr lang="sl-SI" sz="1700" dirty="0"/>
              <a:t> a </a:t>
            </a:r>
            <a:r>
              <a:rPr lang="en-GB" sz="1700" dirty="0"/>
              <a:t>research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dirty="0"/>
              <a:t>Checking legal grounds at Information commissioner</a:t>
            </a:r>
            <a:r>
              <a:rPr lang="sl-SI" sz="1700" dirty="0"/>
              <a:t> </a:t>
            </a:r>
            <a:r>
              <a:rPr lang="en-GB" sz="1700" dirty="0"/>
              <a:t>office</a:t>
            </a:r>
            <a:r>
              <a:rPr lang="en-US" sz="1700" dirty="0"/>
              <a:t>; </a:t>
            </a:r>
            <a:r>
              <a:rPr lang="en-GB" sz="1700" dirty="0"/>
              <a:t>getting</a:t>
            </a:r>
            <a:r>
              <a:rPr lang="sl-SI" sz="1700" dirty="0"/>
              <a:t> </a:t>
            </a:r>
            <a:r>
              <a:rPr lang="en-GB" sz="1700" dirty="0"/>
              <a:t>approval</a:t>
            </a:r>
            <a:r>
              <a:rPr lang="sl-SI" sz="1700" dirty="0"/>
              <a:t> </a:t>
            </a:r>
            <a:r>
              <a:rPr lang="en-GB" sz="1700" dirty="0"/>
              <a:t>for</a:t>
            </a:r>
            <a:r>
              <a:rPr lang="sl-SI" sz="1700" dirty="0"/>
              <a:t> </a:t>
            </a:r>
            <a:r>
              <a:rPr lang="en-GB" sz="1700" dirty="0"/>
              <a:t>research</a:t>
            </a:r>
            <a:r>
              <a:rPr lang="sl-SI" sz="1700" dirty="0"/>
              <a:t> at </a:t>
            </a:r>
            <a:r>
              <a:rPr lang="en-US" sz="1700" dirty="0"/>
              <a:t>private places</a:t>
            </a:r>
            <a:endParaRPr lang="sl-SI" sz="1700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055" y="-2381"/>
            <a:ext cx="2273449" cy="811144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8604449" y="2026530"/>
            <a:ext cx="504056" cy="465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3575988" cy="2304256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97" b="56780"/>
          <a:stretch/>
        </p:blipFill>
        <p:spPr bwMode="auto">
          <a:xfrm>
            <a:off x="3813607" y="1179357"/>
            <a:ext cx="5726945" cy="246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337" y="0"/>
            <a:ext cx="2477663" cy="7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92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42" y="1143248"/>
            <a:ext cx="5700713" cy="502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aven povezovalnik 4"/>
          <p:cNvCxnSpPr/>
          <p:nvPr/>
        </p:nvCxnSpPr>
        <p:spPr>
          <a:xfrm>
            <a:off x="2616223" y="3914527"/>
            <a:ext cx="1730551" cy="19614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Raven povezovalnik 9"/>
          <p:cNvCxnSpPr/>
          <p:nvPr/>
        </p:nvCxnSpPr>
        <p:spPr>
          <a:xfrm flipV="1">
            <a:off x="2497470" y="1432569"/>
            <a:ext cx="1937657" cy="3533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73" y="1432568"/>
            <a:ext cx="4257675" cy="4443413"/>
          </a:xfrm>
          <a:prstGeom prst="rect">
            <a:avLst/>
          </a:prstGeom>
          <a:ln w="76200">
            <a:solidFill>
              <a:srgbClr val="FF0000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055" y="-27384"/>
            <a:ext cx="2273449" cy="811144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539552" y="490162"/>
            <a:ext cx="7038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b="1" dirty="0"/>
              <a:t>OBSERVED L</a:t>
            </a:r>
            <a:r>
              <a:rPr lang="en-GB" sz="1400" b="1" dirty="0"/>
              <a:t>OCATION</a:t>
            </a:r>
            <a:r>
              <a:rPr lang="sl-SI" sz="1400" b="1" dirty="0"/>
              <a:t>S</a:t>
            </a:r>
          </a:p>
          <a:p>
            <a:r>
              <a:rPr lang="sl-SI" sz="1400" dirty="0"/>
              <a:t>S</a:t>
            </a:r>
            <a:r>
              <a:rPr lang="en-GB" sz="1400" dirty="0"/>
              <a:t>hopping centres/ma</a:t>
            </a:r>
            <a:r>
              <a:rPr lang="sl-SI" sz="1400" dirty="0"/>
              <a:t>l</a:t>
            </a:r>
            <a:r>
              <a:rPr lang="en-GB" sz="1400" dirty="0"/>
              <a:t>ls, streets in the centre of Ljubljana, Community Health Centres 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337" y="0"/>
            <a:ext cx="2477663" cy="7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6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611560" y="764704"/>
            <a:ext cx="48817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RESULTS OF THE STU</a:t>
            </a:r>
            <a:r>
              <a:rPr lang="sl-SI" dirty="0"/>
              <a:t>D</a:t>
            </a:r>
            <a:r>
              <a:rPr lang="en-GB" dirty="0"/>
              <a:t>Y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084" y="0"/>
            <a:ext cx="2275930" cy="7734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055" y="-2381"/>
            <a:ext cx="2273449" cy="811144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189" y="2231376"/>
            <a:ext cx="3646158" cy="250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337" y="0"/>
            <a:ext cx="2477663" cy="737498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2B08D79B-D079-4FAE-80BF-CD40D465A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322" y="1960996"/>
            <a:ext cx="3672678" cy="293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49781"/>
      </p:ext>
    </p:extLst>
  </p:cSld>
  <p:clrMapOvr>
    <a:masterClrMapping/>
  </p:clrMapOvr>
</p:sld>
</file>

<file path=ppt/theme/theme1.xml><?xml version="1.0" encoding="utf-8"?>
<a:theme xmlns:a="http://schemas.openxmlformats.org/drawingml/2006/main" name="Predstavitev-template (ID 70318)">
  <a:themeElements>
    <a:clrScheme name="Po meri 1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D7D8DA"/>
      </a:accent1>
      <a:accent2>
        <a:srgbClr val="000000"/>
      </a:accent2>
      <a:accent3>
        <a:srgbClr val="EC1C24"/>
      </a:accent3>
      <a:accent4>
        <a:srgbClr val="181818"/>
      </a:accent4>
      <a:accent5>
        <a:srgbClr val="EFEFF0"/>
      </a:accent5>
      <a:accent6>
        <a:srgbClr val="EC1C24"/>
      </a:accent6>
      <a:hlink>
        <a:srgbClr val="EC1C24"/>
      </a:hlink>
      <a:folHlink>
        <a:srgbClr val="EC1C24"/>
      </a:folHlink>
    </a:clrScheme>
    <a:fontScheme name="Po meri 1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Predstavitev-template (ID 70318)</Template>
  <TotalTime>4844</TotalTime>
  <Words>700</Words>
  <Application>Microsoft Office PowerPoint</Application>
  <PresentationFormat>Diaprojekcija na zaslonu (4:3)</PresentationFormat>
  <Paragraphs>99</Paragraphs>
  <Slides>26</Slides>
  <Notes>2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26</vt:i4>
      </vt:variant>
    </vt:vector>
  </HeadingPairs>
  <TitlesOfParts>
    <vt:vector size="32" baseType="lpstr">
      <vt:lpstr>Arial</vt:lpstr>
      <vt:lpstr>Calibri</vt:lpstr>
      <vt:lpstr>Courier New</vt:lpstr>
      <vt:lpstr>Roboto</vt:lpstr>
      <vt:lpstr>Roboto Black</vt:lpstr>
      <vt:lpstr>Predstavitev-template (ID 70318)</vt:lpstr>
      <vt:lpstr>PowerPointova predstavitev</vt:lpstr>
      <vt:lpstr>Unjustified parking at parking spaces reserved for the disabled  people through the perspective of social solidarity and anomie </vt:lpstr>
      <vt:lpstr>IDEA/MOTIVATION FOR RESEARCH </vt:lpstr>
      <vt:lpstr> Theoretical background </vt:lpstr>
      <vt:lpstr>PowerPointova predstavitev</vt:lpstr>
      <vt:lpstr>PowerPointova predstavitev</vt:lpstr>
      <vt:lpstr>FIELD RESEARCH</vt:lpstr>
      <vt:lpstr>PowerPointova predstavitev</vt:lpstr>
      <vt:lpstr>RESULTS OF THE STUDY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PROJECT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FVV 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Naslov</dc:title>
  <dc:creator>Bučar Aleš</dc:creator>
  <cp:lastModifiedBy>Bučar Aleš</cp:lastModifiedBy>
  <cp:revision>137</cp:revision>
  <dcterms:created xsi:type="dcterms:W3CDTF">2017-09-14T08:16:31Z</dcterms:created>
  <dcterms:modified xsi:type="dcterms:W3CDTF">2020-05-08T10:26:06Z</dcterms:modified>
</cp:coreProperties>
</file>